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embeddedFontLst>
    <p:embeddedFont>
      <p:font typeface="Outfit Extra Bold"/>
      <p:regular r:id="rId19"/>
    </p:embeddedFont>
    <p:embeddedFont>
      <p:font typeface="Arimo"/>
      <p:regular r:id="rId20"/>
    </p:embeddedFont>
    <p:embeddedFont>
      <p:font typeface="Arimo"/>
      <p:regular r:id="rId21"/>
    </p:embeddedFont>
    <p:embeddedFont>
      <p:font typeface="Arimo"/>
      <p:regular r:id="rId22"/>
    </p:embeddedFont>
    <p:embeddedFont>
      <p:font typeface="Arimo"/>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9" Type="http://schemas.openxmlformats.org/officeDocument/2006/relationships/font" Target="fonts/font1.fntdata"/><Relationship Id="rId20" Type="http://schemas.openxmlformats.org/officeDocument/2006/relationships/font" Target="fonts/font2.fntdata"/><Relationship Id="rId21" Type="http://schemas.openxmlformats.org/officeDocument/2006/relationships/font" Target="fonts/font3.fntdata"/><Relationship Id="rId22" Type="http://schemas.openxmlformats.org/officeDocument/2006/relationships/font" Target="fonts/font4.fntdata"/><Relationship Id="rId23" Type="http://schemas.openxmlformats.org/officeDocument/2006/relationships/font" Target="fonts/font5.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1013-1.png>
</file>

<file path=ppt/media/image-1013-2.png>
</file>

<file path=ppt/media/image-11-1.png>
</file>

<file path=ppt/media/image-12-1.png>
</file>

<file path=ppt/media/image-3-1.png>
</file>

<file path=ppt/media/image-4-1.png>
</file>

<file path=ppt/media/image-5-1.png>
</file>

<file path=ppt/media/image-6-1.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3-1.png"/><Relationship Id="rId2" Type="http://schemas.openxmlformats.org/officeDocument/2006/relationships/image" Target="../media/image-1013-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337197"/>
            <a:ext cx="7556421" cy="2126337"/>
          </a:xfrm>
          <a:prstGeom prst="rect">
            <a:avLst/>
          </a:prstGeom>
          <a:noFill/>
          <a:ln/>
        </p:spPr>
        <p:txBody>
          <a:bodyPr wrap="square" lIns="0" tIns="0" rIns="0" bIns="0" rtlCol="0" anchor="t"/>
          <a:lstStyle/>
          <a:p>
            <a:pPr algn="l" indent="0" marL="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Predicción de Eficiencia Energética en Edificios Residenciales</a:t>
            </a:r>
            <a:endParaRPr lang="en-US" sz="4450" dirty="0"/>
          </a:p>
        </p:txBody>
      </p:sp>
      <p:sp>
        <p:nvSpPr>
          <p:cNvPr id="4" name="Text 1"/>
          <p:cNvSpPr/>
          <p:nvPr/>
        </p:nvSpPr>
        <p:spPr>
          <a:xfrm>
            <a:off x="793790" y="4803696"/>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Presentación del Proyecto Final. Integración de Ingeniería de Datos, Regresión y Clasificación para optimizar el diseño arquitectónico sostenible.</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2001560" y="431602"/>
            <a:ext cx="3850362" cy="481251"/>
          </a:xfrm>
          <a:prstGeom prst="rect">
            <a:avLst/>
          </a:prstGeom>
          <a:noFill/>
          <a:ln/>
        </p:spPr>
        <p:txBody>
          <a:bodyPr wrap="none" lIns="0" tIns="0" rIns="0" bIns="0" rtlCol="0" anchor="t"/>
          <a:lstStyle/>
          <a:p>
            <a:pPr algn="l" indent="0" marL="0">
              <a:lnSpc>
                <a:spcPts val="3750"/>
              </a:lnSpc>
              <a:buNone/>
            </a:pPr>
            <a:r>
              <a:rPr lang="en-US" sz="3000" b="1" dirty="0">
                <a:solidFill>
                  <a:srgbClr val="231971"/>
                </a:solidFill>
                <a:latin typeface="Outfit Extra Bold" pitchFamily="34" charset="0"/>
                <a:ea typeface="Outfit Extra Bold" pitchFamily="34" charset="-122"/>
                <a:cs typeface="Outfit Extra Bold" pitchFamily="34" charset="-120"/>
              </a:rPr>
              <a:t>Metricas</a:t>
            </a:r>
            <a:endParaRPr lang="en-US" sz="3000" dirty="0"/>
          </a:p>
        </p:txBody>
      </p:sp>
      <p:pic>
        <p:nvPicPr>
          <p:cNvPr id="3" name="Image 0" descr="preencoded.png">    </p:cNvPr>
          <p:cNvPicPr>
            <a:picLocks noChangeAspect="1"/>
          </p:cNvPicPr>
          <p:nvPr/>
        </p:nvPicPr>
        <p:blipFill>
          <a:blip r:embed="rId1"/>
          <a:stretch>
            <a:fillRect/>
          </a:stretch>
        </p:blipFill>
        <p:spPr>
          <a:xfrm>
            <a:off x="2001560" y="1187291"/>
            <a:ext cx="7042666" cy="6168390"/>
          </a:xfrm>
          <a:prstGeom prst="rect">
            <a:avLst/>
          </a:prstGeom>
        </p:spPr>
      </p:pic>
      <p:sp>
        <p:nvSpPr>
          <p:cNvPr id="4" name="Text 1"/>
          <p:cNvSpPr/>
          <p:nvPr/>
        </p:nvSpPr>
        <p:spPr>
          <a:xfrm>
            <a:off x="10151388" y="1163717"/>
            <a:ext cx="2484953" cy="1550908"/>
          </a:xfrm>
          <a:prstGeom prst="rect">
            <a:avLst/>
          </a:prstGeom>
          <a:noFill/>
          <a:ln/>
        </p:spPr>
        <p:txBody>
          <a:bodyPr wrap="square" lIns="0" tIns="0" rIns="0" bIns="0" rtlCol="0" anchor="t"/>
          <a:lstStyle/>
          <a:p>
            <a:pPr algn="l" indent="0" marL="0">
              <a:lnSpc>
                <a:spcPts val="2000"/>
              </a:lnSpc>
              <a:buNone/>
            </a:pPr>
            <a:r>
              <a:rPr lang="en-US" sz="1500" dirty="0">
                <a:solidFill>
                  <a:srgbClr val="2A2742"/>
                </a:solidFill>
                <a:latin typeface="Arimo" pitchFamily="34" charset="0"/>
                <a:ea typeface="Arimo" pitchFamily="34" charset="-122"/>
                <a:cs typeface="Arimo" pitchFamily="34" charset="-120"/>
              </a:rPr>
              <a:t>Adicionalmente, se generó una Matriz de Confusión para visualizar los verdaderos positivos frente a los falsos negativos en la clasificación de los diseños.</a:t>
            </a:r>
            <a:endParaRPr lang="en-US" sz="1500" dirty="0"/>
          </a:p>
        </p:txBody>
      </p:sp>
      <p:sp>
        <p:nvSpPr>
          <p:cNvPr id="5" name="Text 2"/>
          <p:cNvSpPr/>
          <p:nvPr/>
        </p:nvSpPr>
        <p:spPr>
          <a:xfrm>
            <a:off x="2001560" y="7590949"/>
            <a:ext cx="10627281" cy="206931"/>
          </a:xfrm>
          <a:prstGeom prst="rect">
            <a:avLst/>
          </a:prstGeom>
          <a:noFill/>
          <a:ln/>
        </p:spPr>
        <p:txBody>
          <a:bodyPr wrap="none" lIns="0" tIns="0" rIns="0" bIns="0" rtlCol="0" anchor="t"/>
          <a:lstStyle/>
          <a:p>
            <a:pPr algn="l" indent="0" marL="0">
              <a:lnSpc>
                <a:spcPts val="1600"/>
              </a:lnSpc>
              <a:buNone/>
            </a:pPr>
            <a:endParaRPr lang="en-US" sz="1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5938837" y="1824514"/>
            <a:ext cx="3231833" cy="403860"/>
          </a:xfrm>
          <a:prstGeom prst="rect">
            <a:avLst/>
          </a:prstGeom>
          <a:noFill/>
          <a:ln/>
        </p:spPr>
        <p:txBody>
          <a:bodyPr wrap="none" lIns="0" tIns="0" rIns="0" bIns="0" rtlCol="0" anchor="t"/>
          <a:lstStyle/>
          <a:p>
            <a:pPr algn="l" indent="0" marL="0">
              <a:lnSpc>
                <a:spcPts val="3150"/>
              </a:lnSpc>
              <a:buNone/>
            </a:pPr>
            <a:r>
              <a:rPr lang="en-US" sz="2500" b="1" dirty="0">
                <a:solidFill>
                  <a:srgbClr val="231971"/>
                </a:solidFill>
                <a:latin typeface="Outfit Extra Bold" pitchFamily="34" charset="0"/>
                <a:ea typeface="Outfit Extra Bold" pitchFamily="34" charset="-122"/>
                <a:cs typeface="Outfit Extra Bold" pitchFamily="34" charset="-120"/>
              </a:rPr>
              <a:t>Conclusiones</a:t>
            </a:r>
            <a:endParaRPr lang="en-US" sz="2500" dirty="0"/>
          </a:p>
        </p:txBody>
      </p:sp>
      <p:sp>
        <p:nvSpPr>
          <p:cNvPr id="4" name="Text 1"/>
          <p:cNvSpPr/>
          <p:nvPr/>
        </p:nvSpPr>
        <p:spPr>
          <a:xfrm>
            <a:off x="5938837" y="2338864"/>
            <a:ext cx="129183" cy="161568"/>
          </a:xfrm>
          <a:prstGeom prst="rect">
            <a:avLst/>
          </a:prstGeom>
          <a:noFill/>
          <a:ln/>
        </p:spPr>
        <p:txBody>
          <a:bodyPr wrap="none" lIns="0" tIns="0" rIns="0" bIns="0" rtlCol="0" anchor="t"/>
          <a:lstStyle/>
          <a:p>
            <a:pPr algn="l" indent="0" marL="0">
              <a:lnSpc>
                <a:spcPts val="1250"/>
              </a:lnSpc>
              <a:buNone/>
            </a:pPr>
            <a:r>
              <a:rPr lang="en-US" sz="1000" dirty="0">
                <a:solidFill>
                  <a:srgbClr val="2A2742"/>
                </a:solidFill>
                <a:latin typeface="Outfit Light" pitchFamily="34" charset="0"/>
                <a:ea typeface="Outfit Light" pitchFamily="34" charset="-122"/>
                <a:cs typeface="Outfit Light" pitchFamily="34" charset="-120"/>
              </a:rPr>
              <a:t>01</a:t>
            </a:r>
            <a:endParaRPr lang="en-US" sz="1000" dirty="0"/>
          </a:p>
        </p:txBody>
      </p:sp>
      <p:sp>
        <p:nvSpPr>
          <p:cNvPr id="5" name="Shape 2"/>
          <p:cNvSpPr/>
          <p:nvPr/>
        </p:nvSpPr>
        <p:spPr>
          <a:xfrm>
            <a:off x="5938837" y="2543294"/>
            <a:ext cx="8239125" cy="15240"/>
          </a:xfrm>
          <a:prstGeom prst="rect">
            <a:avLst/>
          </a:prstGeom>
          <a:solidFill>
            <a:srgbClr val="5E4CE6"/>
          </a:solidFill>
          <a:ln/>
        </p:spPr>
      </p:sp>
      <p:sp>
        <p:nvSpPr>
          <p:cNvPr id="6" name="Text 3"/>
          <p:cNvSpPr/>
          <p:nvPr/>
        </p:nvSpPr>
        <p:spPr>
          <a:xfrm>
            <a:off x="5938837" y="2638306"/>
            <a:ext cx="2873335" cy="201930"/>
          </a:xfrm>
          <a:prstGeom prst="rect">
            <a:avLst/>
          </a:prstGeom>
          <a:noFill/>
          <a:ln/>
        </p:spPr>
        <p:txBody>
          <a:bodyPr wrap="none" lIns="0" tIns="0" rIns="0" bIns="0" rtlCol="0" anchor="t"/>
          <a:lstStyle/>
          <a:p>
            <a:pPr algn="l" indent="0" marL="0">
              <a:lnSpc>
                <a:spcPts val="1550"/>
              </a:lnSpc>
              <a:buNone/>
            </a:pPr>
            <a:r>
              <a:rPr lang="en-US" sz="1250" b="1" dirty="0">
                <a:solidFill>
                  <a:srgbClr val="2A2742"/>
                </a:solidFill>
                <a:latin typeface="Outfit Extra Bold" pitchFamily="34" charset="0"/>
                <a:ea typeface="Outfit Extra Bold" pitchFamily="34" charset="-122"/>
                <a:cs typeface="Outfit Extra Bold" pitchFamily="34" charset="-120"/>
              </a:rPr>
              <a:t>Prediccion mediante machine learning</a:t>
            </a:r>
            <a:endParaRPr lang="en-US" sz="1250" dirty="0"/>
          </a:p>
        </p:txBody>
      </p:sp>
      <p:sp>
        <p:nvSpPr>
          <p:cNvPr id="7" name="Text 4"/>
          <p:cNvSpPr/>
          <p:nvPr/>
        </p:nvSpPr>
        <p:spPr>
          <a:xfrm>
            <a:off x="5938837" y="2884408"/>
            <a:ext cx="8239125" cy="324564"/>
          </a:xfrm>
          <a:prstGeom prst="rect">
            <a:avLst/>
          </a:prstGeom>
          <a:noFill/>
          <a:ln/>
        </p:spPr>
        <p:txBody>
          <a:bodyPr wrap="square" lIns="0" tIns="0" rIns="0" bIns="0" rtlCol="0" anchor="t"/>
          <a:lstStyle/>
          <a:p>
            <a:pPr algn="l" indent="0" marL="0">
              <a:lnSpc>
                <a:spcPts val="1250"/>
              </a:lnSpc>
              <a:buNone/>
            </a:pPr>
            <a:r>
              <a:rPr lang="en-US" sz="1000" dirty="0">
                <a:solidFill>
                  <a:srgbClr val="2A2742"/>
                </a:solidFill>
                <a:latin typeface="Arimo" pitchFamily="34" charset="0"/>
                <a:ea typeface="Arimo" pitchFamily="34" charset="-122"/>
                <a:cs typeface="Arimo" pitchFamily="34" charset="-120"/>
              </a:rPr>
              <a:t>Las herramientas de aprendizaje automático (machine learning) pueden predecir con gran precisión la carga de calefacción y refrigeración de los edificios residenciales basándose únicamente en ocho variables de diseño</a:t>
            </a:r>
            <a:endParaRPr lang="en-US" sz="1000" dirty="0"/>
          </a:p>
        </p:txBody>
      </p:sp>
      <p:sp>
        <p:nvSpPr>
          <p:cNvPr id="8" name="Text 5"/>
          <p:cNvSpPr/>
          <p:nvPr/>
        </p:nvSpPr>
        <p:spPr>
          <a:xfrm>
            <a:off x="5938837" y="3379470"/>
            <a:ext cx="129183" cy="161568"/>
          </a:xfrm>
          <a:prstGeom prst="rect">
            <a:avLst/>
          </a:prstGeom>
          <a:noFill/>
          <a:ln/>
        </p:spPr>
        <p:txBody>
          <a:bodyPr wrap="none" lIns="0" tIns="0" rIns="0" bIns="0" rtlCol="0" anchor="t"/>
          <a:lstStyle/>
          <a:p>
            <a:pPr algn="l" indent="0" marL="0">
              <a:lnSpc>
                <a:spcPts val="1250"/>
              </a:lnSpc>
              <a:buNone/>
            </a:pPr>
            <a:r>
              <a:rPr lang="en-US" sz="1000" dirty="0">
                <a:solidFill>
                  <a:srgbClr val="2A2742"/>
                </a:solidFill>
                <a:latin typeface="Outfit Light" pitchFamily="34" charset="0"/>
                <a:ea typeface="Outfit Light" pitchFamily="34" charset="-122"/>
                <a:cs typeface="Outfit Light" pitchFamily="34" charset="-120"/>
              </a:rPr>
              <a:t>02</a:t>
            </a:r>
            <a:endParaRPr lang="en-US" sz="1000" dirty="0"/>
          </a:p>
        </p:txBody>
      </p:sp>
      <p:sp>
        <p:nvSpPr>
          <p:cNvPr id="9" name="Shape 6"/>
          <p:cNvSpPr/>
          <p:nvPr/>
        </p:nvSpPr>
        <p:spPr>
          <a:xfrm>
            <a:off x="5938837" y="3583900"/>
            <a:ext cx="8239125" cy="15240"/>
          </a:xfrm>
          <a:prstGeom prst="rect">
            <a:avLst/>
          </a:prstGeom>
          <a:solidFill>
            <a:srgbClr val="5E4CE6"/>
          </a:solidFill>
          <a:ln/>
        </p:spPr>
      </p:sp>
      <p:sp>
        <p:nvSpPr>
          <p:cNvPr id="10" name="Text 7"/>
          <p:cNvSpPr/>
          <p:nvPr/>
        </p:nvSpPr>
        <p:spPr>
          <a:xfrm>
            <a:off x="5938837" y="3678912"/>
            <a:ext cx="1831657" cy="201930"/>
          </a:xfrm>
          <a:prstGeom prst="rect">
            <a:avLst/>
          </a:prstGeom>
          <a:noFill/>
          <a:ln/>
        </p:spPr>
        <p:txBody>
          <a:bodyPr wrap="none" lIns="0" tIns="0" rIns="0" bIns="0" rtlCol="0" anchor="t"/>
          <a:lstStyle/>
          <a:p>
            <a:pPr algn="l" indent="0" marL="0">
              <a:lnSpc>
                <a:spcPts val="1550"/>
              </a:lnSpc>
              <a:buNone/>
            </a:pPr>
            <a:r>
              <a:rPr lang="en-US" sz="1250" b="1" dirty="0">
                <a:solidFill>
                  <a:srgbClr val="2A2742"/>
                </a:solidFill>
                <a:latin typeface="Outfit Extra Bold" pitchFamily="34" charset="0"/>
                <a:ea typeface="Outfit Extra Bold" pitchFamily="34" charset="-122"/>
                <a:cs typeface="Outfit Extra Bold" pitchFamily="34" charset="-120"/>
              </a:rPr>
              <a:t>Detección Sobresaliente</a:t>
            </a:r>
            <a:endParaRPr lang="en-US" sz="1250" dirty="0"/>
          </a:p>
        </p:txBody>
      </p:sp>
      <p:sp>
        <p:nvSpPr>
          <p:cNvPr id="11" name="Text 8"/>
          <p:cNvSpPr/>
          <p:nvPr/>
        </p:nvSpPr>
        <p:spPr>
          <a:xfrm>
            <a:off x="5938837" y="3925014"/>
            <a:ext cx="8239125" cy="811411"/>
          </a:xfrm>
          <a:prstGeom prst="rect">
            <a:avLst/>
          </a:prstGeom>
          <a:noFill/>
          <a:ln/>
        </p:spPr>
        <p:txBody>
          <a:bodyPr wrap="square" lIns="0" tIns="0" rIns="0" bIns="0" rtlCol="0" anchor="t"/>
          <a:lstStyle/>
          <a:p>
            <a:pPr algn="l" indent="0" marL="0">
              <a:lnSpc>
                <a:spcPts val="1250"/>
              </a:lnSpc>
              <a:buNone/>
            </a:pPr>
            <a:r>
              <a:rPr lang="en-US" sz="1000" dirty="0">
                <a:solidFill>
                  <a:srgbClr val="2A2742"/>
                </a:solidFill>
                <a:latin typeface="Arimo" pitchFamily="34" charset="0"/>
                <a:ea typeface="Arimo" pitchFamily="34" charset="-122"/>
                <a:cs typeface="Arimo" pitchFamily="34" charset="-120"/>
              </a:rPr>
              <a:t>Si bien una evaluación superficial de las métricas muestra un RMSE casi idéntico entre la Regresión Lineal Múltiple (3.0333 con desviación de 0.4647) y la Regresión Ridge (3.0392), el modelo Ridge superó decisivamente al método clásico en la </a:t>
            </a:r>
            <a:pPr algn="l" indent="0" marL="0">
              <a:lnSpc>
                <a:spcPts val="1250"/>
              </a:lnSpc>
              <a:buNone/>
            </a:pPr>
            <a:r>
              <a:rPr lang="en-US" sz="1000" b="1" dirty="0">
                <a:solidFill>
                  <a:srgbClr val="2A2742"/>
                </a:solidFill>
                <a:latin typeface="Arimo" pitchFamily="34" charset="0"/>
                <a:ea typeface="Arimo" pitchFamily="34" charset="-122"/>
                <a:cs typeface="Arimo" pitchFamily="34" charset="-120"/>
              </a:rPr>
              <a:t>calidad estructural de sus predicciones</a:t>
            </a:r>
            <a:pPr algn="l" indent="0" marL="0">
              <a:lnSpc>
                <a:spcPts val="1250"/>
              </a:lnSpc>
              <a:buNone/>
            </a:pPr>
            <a:r>
              <a:rPr lang="en-US" sz="1000" dirty="0">
                <a:solidFill>
                  <a:srgbClr val="2A2742"/>
                </a:solidFill>
                <a:latin typeface="Arimo" pitchFamily="34" charset="0"/>
                <a:ea typeface="Arimo" pitchFamily="34" charset="-122"/>
                <a:cs typeface="Arimo" pitchFamily="34" charset="-120"/>
              </a:rPr>
              <a:t>. La regresión lineal tradicional fallaba al lidiar con variables altamente correlacionadas (como el área de techo y la altura). Al introducir la penalización matemática (regularización L2), el modelo Ridge estabilizó los pesos de estas variables, garantizando que el algoritmo sea confiable y generalizable al aplicarlo en futuros diseños arquitectónicos que el modelo nunca antes ha visto.</a:t>
            </a:r>
            <a:endParaRPr lang="en-US" sz="1000" dirty="0"/>
          </a:p>
        </p:txBody>
      </p:sp>
      <p:sp>
        <p:nvSpPr>
          <p:cNvPr id="12" name="Text 9"/>
          <p:cNvSpPr/>
          <p:nvPr/>
        </p:nvSpPr>
        <p:spPr>
          <a:xfrm>
            <a:off x="5938837" y="4906923"/>
            <a:ext cx="129183" cy="161568"/>
          </a:xfrm>
          <a:prstGeom prst="rect">
            <a:avLst/>
          </a:prstGeom>
          <a:noFill/>
          <a:ln/>
        </p:spPr>
        <p:txBody>
          <a:bodyPr wrap="none" lIns="0" tIns="0" rIns="0" bIns="0" rtlCol="0" anchor="t"/>
          <a:lstStyle/>
          <a:p>
            <a:pPr algn="l" indent="0" marL="0">
              <a:lnSpc>
                <a:spcPts val="1250"/>
              </a:lnSpc>
              <a:buNone/>
            </a:pPr>
            <a:r>
              <a:rPr lang="en-US" sz="1000" dirty="0">
                <a:solidFill>
                  <a:srgbClr val="2A2742"/>
                </a:solidFill>
                <a:latin typeface="Outfit Light" pitchFamily="34" charset="0"/>
                <a:ea typeface="Outfit Light" pitchFamily="34" charset="-122"/>
                <a:cs typeface="Outfit Light" pitchFamily="34" charset="-120"/>
              </a:rPr>
              <a:t>03</a:t>
            </a:r>
            <a:endParaRPr lang="en-US" sz="1000" dirty="0"/>
          </a:p>
        </p:txBody>
      </p:sp>
      <p:sp>
        <p:nvSpPr>
          <p:cNvPr id="13" name="Shape 10"/>
          <p:cNvSpPr/>
          <p:nvPr/>
        </p:nvSpPr>
        <p:spPr>
          <a:xfrm>
            <a:off x="5938837" y="5111353"/>
            <a:ext cx="8239125" cy="15240"/>
          </a:xfrm>
          <a:prstGeom prst="rect">
            <a:avLst/>
          </a:prstGeom>
          <a:solidFill>
            <a:srgbClr val="5E4CE6"/>
          </a:solidFill>
          <a:ln/>
        </p:spPr>
      </p:sp>
      <p:sp>
        <p:nvSpPr>
          <p:cNvPr id="14" name="Text 11"/>
          <p:cNvSpPr/>
          <p:nvPr/>
        </p:nvSpPr>
        <p:spPr>
          <a:xfrm>
            <a:off x="5938837" y="5206365"/>
            <a:ext cx="2317671" cy="201930"/>
          </a:xfrm>
          <a:prstGeom prst="rect">
            <a:avLst/>
          </a:prstGeom>
          <a:noFill/>
          <a:ln/>
        </p:spPr>
        <p:txBody>
          <a:bodyPr wrap="none" lIns="0" tIns="0" rIns="0" bIns="0" rtlCol="0" anchor="t"/>
          <a:lstStyle/>
          <a:p>
            <a:pPr algn="l" indent="0" marL="0">
              <a:lnSpc>
                <a:spcPts val="1550"/>
              </a:lnSpc>
              <a:buNone/>
            </a:pPr>
            <a:r>
              <a:rPr lang="en-US" sz="1250" b="1" dirty="0">
                <a:solidFill>
                  <a:srgbClr val="2A2742"/>
                </a:solidFill>
                <a:latin typeface="Outfit Extra Bold" pitchFamily="34" charset="0"/>
                <a:ea typeface="Outfit Extra Bold" pitchFamily="34" charset="-122"/>
                <a:cs typeface="Outfit Extra Bold" pitchFamily="34" charset="-120"/>
              </a:rPr>
              <a:t>Variables mas correlacionadas</a:t>
            </a:r>
            <a:endParaRPr lang="en-US" sz="1250" dirty="0"/>
          </a:p>
        </p:txBody>
      </p:sp>
      <p:sp>
        <p:nvSpPr>
          <p:cNvPr id="15" name="Text 12"/>
          <p:cNvSpPr/>
          <p:nvPr/>
        </p:nvSpPr>
        <p:spPr>
          <a:xfrm>
            <a:off x="5938837" y="5452467"/>
            <a:ext cx="8239125" cy="486847"/>
          </a:xfrm>
          <a:prstGeom prst="rect">
            <a:avLst/>
          </a:prstGeom>
          <a:noFill/>
          <a:ln/>
        </p:spPr>
        <p:txBody>
          <a:bodyPr wrap="square" lIns="0" tIns="0" rIns="0" bIns="0" rtlCol="0" anchor="t"/>
          <a:lstStyle/>
          <a:p>
            <a:pPr algn="l" indent="0" marL="0">
              <a:lnSpc>
                <a:spcPts val="1250"/>
              </a:lnSpc>
              <a:buNone/>
            </a:pPr>
            <a:r>
              <a:rPr lang="en-US" sz="1000" dirty="0">
                <a:solidFill>
                  <a:srgbClr val="2A2742"/>
                </a:solidFill>
                <a:latin typeface="Arimo" pitchFamily="34" charset="0"/>
                <a:ea typeface="Arimo" pitchFamily="34" charset="-122"/>
                <a:cs typeface="Arimo" pitchFamily="34" charset="-120"/>
              </a:rPr>
              <a:t>La Compacidad Relativa y la Altura Total resultaron ser predictores dominantes. Los edificios con mayor altura (7 metros o dos niveles en este estudio) presentan una carga de calefacción significativamente superior. Esto indica que, para el mismo volumen, las construcciones más esbeltas pierden calor con mayor facilidad que aquellas más compactas.</a:t>
            </a:r>
            <a:endParaRPr lang="en-US" sz="1000" dirty="0"/>
          </a:p>
        </p:txBody>
      </p:sp>
      <p:sp>
        <p:nvSpPr>
          <p:cNvPr id="16" name="Text 13"/>
          <p:cNvSpPr/>
          <p:nvPr/>
        </p:nvSpPr>
        <p:spPr>
          <a:xfrm>
            <a:off x="5938837" y="5983486"/>
            <a:ext cx="8239125" cy="324564"/>
          </a:xfrm>
          <a:prstGeom prst="rect">
            <a:avLst/>
          </a:prstGeom>
          <a:noFill/>
          <a:ln/>
        </p:spPr>
        <p:txBody>
          <a:bodyPr wrap="square" lIns="0" tIns="0" rIns="0" bIns="0" rtlCol="0" anchor="t"/>
          <a:lstStyle/>
          <a:p>
            <a:pPr algn="l" indent="0" marL="0">
              <a:lnSpc>
                <a:spcPts val="1250"/>
              </a:lnSpc>
              <a:buNone/>
            </a:pPr>
            <a:r>
              <a:rPr lang="en-US" sz="1000" dirty="0">
                <a:solidFill>
                  <a:srgbClr val="2A2742"/>
                </a:solidFill>
                <a:latin typeface="Arimo" pitchFamily="34" charset="0"/>
                <a:ea typeface="Arimo" pitchFamily="34" charset="-122"/>
                <a:cs typeface="Arimo" pitchFamily="34" charset="-120"/>
              </a:rPr>
              <a:t>Asi tambien la variable de ingeniería Glazing Area (superficie real de vidrio) mostró una correlación positiva directa con el consumo. Si bien la luz natural es deseable, el modelo confirma que el vidrio actúa como un puente térmico menos eficiente que la pared sólida.</a:t>
            </a:r>
            <a:endParaRPr lang="en-US" sz="1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666" y="670322"/>
            <a:ext cx="5419725" cy="677466"/>
          </a:xfrm>
          <a:prstGeom prst="rect">
            <a:avLst/>
          </a:prstGeom>
          <a:noFill/>
          <a:ln/>
        </p:spPr>
        <p:txBody>
          <a:bodyPr wrap="none" lIns="0" tIns="0" rIns="0" bIns="0" rtlCol="0" anchor="t"/>
          <a:lstStyle/>
          <a:p>
            <a:pPr algn="l" indent="0" marL="0">
              <a:lnSpc>
                <a:spcPts val="5300"/>
              </a:lnSpc>
              <a:buNone/>
            </a:pPr>
            <a:r>
              <a:rPr lang="en-US" sz="4250" b="1" dirty="0">
                <a:solidFill>
                  <a:srgbClr val="231971"/>
                </a:solidFill>
                <a:latin typeface="Outfit Extra Bold" pitchFamily="34" charset="0"/>
                <a:ea typeface="Outfit Extra Bold" pitchFamily="34" charset="-122"/>
                <a:cs typeface="Outfit Extra Bold" pitchFamily="34" charset="-120"/>
              </a:rPr>
              <a:t>Recomendaciones</a:t>
            </a:r>
            <a:endParaRPr lang="en-US" sz="4250" dirty="0"/>
          </a:p>
        </p:txBody>
      </p:sp>
      <p:sp>
        <p:nvSpPr>
          <p:cNvPr id="4" name="Shape 1"/>
          <p:cNvSpPr/>
          <p:nvPr/>
        </p:nvSpPr>
        <p:spPr>
          <a:xfrm>
            <a:off x="758666" y="1658541"/>
            <a:ext cx="487680" cy="487680"/>
          </a:xfrm>
          <a:prstGeom prst="roundRect">
            <a:avLst>
              <a:gd name="adj" fmla="val 18671"/>
            </a:avLst>
          </a:prstGeom>
          <a:solidFill>
            <a:srgbClr val="E9E6FA"/>
          </a:solidFill>
          <a:ln w="7620">
            <a:solidFill>
              <a:srgbClr val="BDB8DF"/>
            </a:solidFill>
            <a:prstDash val="solid"/>
          </a:ln>
        </p:spPr>
      </p:sp>
      <p:sp>
        <p:nvSpPr>
          <p:cNvPr id="5" name="Text 2"/>
          <p:cNvSpPr/>
          <p:nvPr/>
        </p:nvSpPr>
        <p:spPr>
          <a:xfrm>
            <a:off x="839926" y="1699141"/>
            <a:ext cx="325160" cy="406479"/>
          </a:xfrm>
          <a:prstGeom prst="rect">
            <a:avLst/>
          </a:prstGeom>
          <a:noFill/>
          <a:ln/>
        </p:spPr>
        <p:txBody>
          <a:bodyPr wrap="none" lIns="0" tIns="0" rIns="0" bIns="0" rtlCol="0" anchor="t"/>
          <a:lstStyle/>
          <a:p>
            <a:pPr algn="ctr" indent="0" marL="0">
              <a:lnSpc>
                <a:spcPts val="2550"/>
              </a:lnSpc>
              <a:buNone/>
            </a:pPr>
            <a:r>
              <a:rPr lang="en-US" sz="2550" b="1" dirty="0">
                <a:solidFill>
                  <a:srgbClr val="2A2742"/>
                </a:solidFill>
                <a:latin typeface="Outfit Extra Bold" pitchFamily="34" charset="0"/>
                <a:ea typeface="Outfit Extra Bold" pitchFamily="34" charset="-122"/>
                <a:cs typeface="Outfit Extra Bold" pitchFamily="34" charset="-120"/>
              </a:rPr>
              <a:t>1</a:t>
            </a:r>
            <a:endParaRPr lang="en-US" sz="2550" dirty="0"/>
          </a:p>
        </p:txBody>
      </p:sp>
      <p:sp>
        <p:nvSpPr>
          <p:cNvPr id="6" name="Text 3"/>
          <p:cNvSpPr/>
          <p:nvPr/>
        </p:nvSpPr>
        <p:spPr>
          <a:xfrm>
            <a:off x="1453515" y="1732955"/>
            <a:ext cx="3627239" cy="338733"/>
          </a:xfrm>
          <a:prstGeom prst="rect">
            <a:avLst/>
          </a:prstGeom>
          <a:noFill/>
          <a:ln/>
        </p:spPr>
        <p:txBody>
          <a:bodyPr wrap="none" lIns="0" tIns="0" rIns="0" bIns="0" rtlCol="0" anchor="t"/>
          <a:lstStyle/>
          <a:p>
            <a:pPr algn="l" indent="0" marL="0">
              <a:lnSpc>
                <a:spcPts val="2650"/>
              </a:lnSpc>
              <a:buNone/>
            </a:pPr>
            <a:r>
              <a:rPr lang="en-US" sz="2100" b="1" dirty="0">
                <a:solidFill>
                  <a:srgbClr val="2A2742"/>
                </a:solidFill>
                <a:latin typeface="Outfit Extra Bold" pitchFamily="34" charset="0"/>
                <a:ea typeface="Outfit Extra Bold" pitchFamily="34" charset="-122"/>
                <a:cs typeface="Outfit Extra Bold" pitchFamily="34" charset="-120"/>
              </a:rPr>
              <a:t>Ratio Ventana-Pared (WWR)</a:t>
            </a:r>
            <a:endParaRPr lang="en-US" sz="2100" dirty="0"/>
          </a:p>
        </p:txBody>
      </p:sp>
      <p:sp>
        <p:nvSpPr>
          <p:cNvPr id="7" name="Text 4"/>
          <p:cNvSpPr/>
          <p:nvPr/>
        </p:nvSpPr>
        <p:spPr>
          <a:xfrm>
            <a:off x="1453515" y="2195989"/>
            <a:ext cx="6931819" cy="1017627"/>
          </a:xfrm>
          <a:prstGeom prst="rect">
            <a:avLst/>
          </a:prstGeom>
          <a:noFill/>
          <a:ln/>
        </p:spPr>
        <p:txBody>
          <a:bodyPr wrap="square" lIns="0" tIns="0" rIns="0" bIns="0" rtlCol="0" anchor="t"/>
          <a:lstStyle/>
          <a:p>
            <a:pPr algn="l" indent="0" marL="0">
              <a:lnSpc>
                <a:spcPts val="2650"/>
              </a:lnSpc>
              <a:buNone/>
            </a:pPr>
            <a:r>
              <a:rPr lang="en-US" sz="1700" dirty="0">
                <a:solidFill>
                  <a:srgbClr val="2A2742"/>
                </a:solidFill>
                <a:latin typeface="Arimo" pitchFamily="34" charset="0"/>
                <a:ea typeface="Arimo" pitchFamily="34" charset="-122"/>
                <a:cs typeface="Arimo" pitchFamily="34" charset="-120"/>
              </a:rPr>
              <a:t>Limitar las proporciones de acristalamiento superiores al 25% en fachadas con alta exposición solar, a menos que se implementen medidas de mitigación estrictas</a:t>
            </a:r>
            <a:endParaRPr lang="en-US" sz="1700" dirty="0"/>
          </a:p>
        </p:txBody>
      </p:sp>
      <p:sp>
        <p:nvSpPr>
          <p:cNvPr id="8" name="Shape 5"/>
          <p:cNvSpPr/>
          <p:nvPr/>
        </p:nvSpPr>
        <p:spPr>
          <a:xfrm>
            <a:off x="758666" y="3627953"/>
            <a:ext cx="487680" cy="487680"/>
          </a:xfrm>
          <a:prstGeom prst="roundRect">
            <a:avLst>
              <a:gd name="adj" fmla="val 18671"/>
            </a:avLst>
          </a:prstGeom>
          <a:solidFill>
            <a:srgbClr val="E9E6FA"/>
          </a:solidFill>
          <a:ln w="7620">
            <a:solidFill>
              <a:srgbClr val="BDB8DF"/>
            </a:solidFill>
            <a:prstDash val="solid"/>
          </a:ln>
        </p:spPr>
      </p:sp>
      <p:sp>
        <p:nvSpPr>
          <p:cNvPr id="9" name="Text 6"/>
          <p:cNvSpPr/>
          <p:nvPr/>
        </p:nvSpPr>
        <p:spPr>
          <a:xfrm>
            <a:off x="839926" y="3668554"/>
            <a:ext cx="325160" cy="406479"/>
          </a:xfrm>
          <a:prstGeom prst="rect">
            <a:avLst/>
          </a:prstGeom>
          <a:noFill/>
          <a:ln/>
        </p:spPr>
        <p:txBody>
          <a:bodyPr wrap="none" lIns="0" tIns="0" rIns="0" bIns="0" rtlCol="0" anchor="t"/>
          <a:lstStyle/>
          <a:p>
            <a:pPr algn="ctr" indent="0" marL="0">
              <a:lnSpc>
                <a:spcPts val="2550"/>
              </a:lnSpc>
              <a:buNone/>
            </a:pPr>
            <a:r>
              <a:rPr lang="en-US" sz="2550" b="1" dirty="0">
                <a:solidFill>
                  <a:srgbClr val="2A2742"/>
                </a:solidFill>
                <a:latin typeface="Outfit Extra Bold" pitchFamily="34" charset="0"/>
                <a:ea typeface="Outfit Extra Bold" pitchFamily="34" charset="-122"/>
                <a:cs typeface="Outfit Extra Bold" pitchFamily="34" charset="-120"/>
              </a:rPr>
              <a:t>2</a:t>
            </a:r>
            <a:endParaRPr lang="en-US" sz="2550" dirty="0"/>
          </a:p>
        </p:txBody>
      </p:sp>
      <p:sp>
        <p:nvSpPr>
          <p:cNvPr id="10" name="Text 7"/>
          <p:cNvSpPr/>
          <p:nvPr/>
        </p:nvSpPr>
        <p:spPr>
          <a:xfrm>
            <a:off x="1453515" y="3668554"/>
            <a:ext cx="4825246" cy="406360"/>
          </a:xfrm>
          <a:prstGeom prst="rect">
            <a:avLst/>
          </a:prstGeom>
          <a:noFill/>
          <a:ln/>
        </p:spPr>
        <p:txBody>
          <a:bodyPr wrap="none" lIns="0" tIns="0" rIns="0" bIns="0" rtlCol="0" anchor="t"/>
          <a:lstStyle/>
          <a:p>
            <a:pPr algn="l" indent="0" marL="0">
              <a:lnSpc>
                <a:spcPts val="3200"/>
              </a:lnSpc>
              <a:buNone/>
            </a:pPr>
            <a:r>
              <a:rPr lang="en-US" sz="2550" b="1" dirty="0">
                <a:solidFill>
                  <a:srgbClr val="2A2742"/>
                </a:solidFill>
                <a:latin typeface="Outfit Extra Bold" pitchFamily="34" charset="0"/>
                <a:ea typeface="Outfit Extra Bold" pitchFamily="34" charset="-122"/>
                <a:cs typeface="Outfit Extra Bold" pitchFamily="34" charset="-120"/>
              </a:rPr>
              <a:t>Controlar el impacto de la altura</a:t>
            </a:r>
            <a:endParaRPr lang="en-US" sz="2550" dirty="0"/>
          </a:p>
        </p:txBody>
      </p:sp>
      <p:sp>
        <p:nvSpPr>
          <p:cNvPr id="11" name="Text 8"/>
          <p:cNvSpPr/>
          <p:nvPr/>
        </p:nvSpPr>
        <p:spPr>
          <a:xfrm>
            <a:off x="1453515" y="4199215"/>
            <a:ext cx="6931819" cy="1356836"/>
          </a:xfrm>
          <a:prstGeom prst="rect">
            <a:avLst/>
          </a:prstGeom>
          <a:noFill/>
          <a:ln/>
        </p:spPr>
        <p:txBody>
          <a:bodyPr wrap="square" lIns="0" tIns="0" rIns="0" bIns="0" rtlCol="0" anchor="t"/>
          <a:lstStyle/>
          <a:p>
            <a:pPr algn="l" indent="0" marL="0">
              <a:lnSpc>
                <a:spcPts val="2650"/>
              </a:lnSpc>
              <a:buNone/>
            </a:pPr>
            <a:r>
              <a:rPr lang="en-US" sz="1700" dirty="0">
                <a:solidFill>
                  <a:srgbClr val="2A2742"/>
                </a:solidFill>
                <a:latin typeface="Arimo" pitchFamily="34" charset="0"/>
                <a:ea typeface="Arimo" pitchFamily="34" charset="-122"/>
                <a:cs typeface="Arimo" pitchFamily="34" charset="-120"/>
              </a:rPr>
              <a:t>Puesto que añadir niveles aumenta drásticamente la demanda de calefacción, es estrictamente necesario reforzar el aislamiento térmico en techos (</a:t>
            </a:r>
            <a:pPr algn="l" indent="0" marL="0">
              <a:lnSpc>
                <a:spcPts val="2650"/>
              </a:lnSpc>
              <a:buNone/>
            </a:pPr>
            <a:r>
              <a:rPr lang="en-US" sz="1700" i="1" dirty="0">
                <a:solidFill>
                  <a:srgbClr val="2A2742"/>
                </a:solidFill>
                <a:latin typeface="Arimo" pitchFamily="34" charset="0"/>
                <a:ea typeface="Arimo" pitchFamily="34" charset="-122"/>
                <a:cs typeface="Arimo" pitchFamily="34" charset="-120"/>
              </a:rPr>
              <a:t>Roof Area</a:t>
            </a:r>
            <a:pPr algn="l" indent="0" marL="0">
              <a:lnSpc>
                <a:spcPts val="2650"/>
              </a:lnSpc>
              <a:buNone/>
            </a:pPr>
            <a:r>
              <a:rPr lang="en-US" sz="1700" dirty="0">
                <a:solidFill>
                  <a:srgbClr val="2A2742"/>
                </a:solidFill>
                <a:latin typeface="Arimo" pitchFamily="34" charset="0"/>
                <a:ea typeface="Arimo" pitchFamily="34" charset="-122"/>
                <a:cs typeface="Arimo" pitchFamily="34" charset="-120"/>
              </a:rPr>
              <a:t>) para compensar la pérdida de calor en construcciones de múltiples pisos.</a:t>
            </a:r>
            <a:endParaRPr lang="en-US" sz="1700" dirty="0"/>
          </a:p>
        </p:txBody>
      </p:sp>
      <p:sp>
        <p:nvSpPr>
          <p:cNvPr id="12" name="Shape 9"/>
          <p:cNvSpPr/>
          <p:nvPr/>
        </p:nvSpPr>
        <p:spPr>
          <a:xfrm>
            <a:off x="758666" y="5970389"/>
            <a:ext cx="487680" cy="487680"/>
          </a:xfrm>
          <a:prstGeom prst="roundRect">
            <a:avLst>
              <a:gd name="adj" fmla="val 18671"/>
            </a:avLst>
          </a:prstGeom>
          <a:solidFill>
            <a:srgbClr val="E9E6FA"/>
          </a:solidFill>
          <a:ln w="7620">
            <a:solidFill>
              <a:srgbClr val="BDB8DF"/>
            </a:solidFill>
            <a:prstDash val="solid"/>
          </a:ln>
        </p:spPr>
      </p:sp>
      <p:sp>
        <p:nvSpPr>
          <p:cNvPr id="13" name="Text 10"/>
          <p:cNvSpPr/>
          <p:nvPr/>
        </p:nvSpPr>
        <p:spPr>
          <a:xfrm>
            <a:off x="839926" y="6010989"/>
            <a:ext cx="325160" cy="406479"/>
          </a:xfrm>
          <a:prstGeom prst="rect">
            <a:avLst/>
          </a:prstGeom>
          <a:noFill/>
          <a:ln/>
        </p:spPr>
        <p:txBody>
          <a:bodyPr wrap="none" lIns="0" tIns="0" rIns="0" bIns="0" rtlCol="0" anchor="t"/>
          <a:lstStyle/>
          <a:p>
            <a:pPr algn="ctr" indent="0" marL="0">
              <a:lnSpc>
                <a:spcPts val="2550"/>
              </a:lnSpc>
              <a:buNone/>
            </a:pPr>
            <a:r>
              <a:rPr lang="en-US" sz="2550" b="1" dirty="0">
                <a:solidFill>
                  <a:srgbClr val="2A2742"/>
                </a:solidFill>
                <a:latin typeface="Outfit Extra Bold" pitchFamily="34" charset="0"/>
                <a:ea typeface="Outfit Extra Bold" pitchFamily="34" charset="-122"/>
                <a:cs typeface="Outfit Extra Bold" pitchFamily="34" charset="-120"/>
              </a:rPr>
              <a:t>3</a:t>
            </a:r>
            <a:endParaRPr lang="en-US" sz="2550" dirty="0"/>
          </a:p>
        </p:txBody>
      </p:sp>
      <p:sp>
        <p:nvSpPr>
          <p:cNvPr id="14" name="Text 11"/>
          <p:cNvSpPr/>
          <p:nvPr/>
        </p:nvSpPr>
        <p:spPr>
          <a:xfrm>
            <a:off x="1453515" y="6010989"/>
            <a:ext cx="5129808" cy="406360"/>
          </a:xfrm>
          <a:prstGeom prst="rect">
            <a:avLst/>
          </a:prstGeom>
          <a:noFill/>
          <a:ln/>
        </p:spPr>
        <p:txBody>
          <a:bodyPr wrap="none" lIns="0" tIns="0" rIns="0" bIns="0" rtlCol="0" anchor="t"/>
          <a:lstStyle/>
          <a:p>
            <a:pPr algn="l" indent="0" marL="0">
              <a:lnSpc>
                <a:spcPts val="3200"/>
              </a:lnSpc>
              <a:buNone/>
            </a:pPr>
            <a:r>
              <a:rPr lang="en-US" sz="2550" b="1" dirty="0">
                <a:solidFill>
                  <a:srgbClr val="2A2742"/>
                </a:solidFill>
                <a:latin typeface="Outfit Extra Bold" pitchFamily="34" charset="0"/>
                <a:ea typeface="Outfit Extra Bold" pitchFamily="34" charset="-122"/>
                <a:cs typeface="Outfit Extra Bold" pitchFamily="34" charset="-120"/>
              </a:rPr>
              <a:t>Priorizar la compacidad del diseño</a:t>
            </a:r>
            <a:endParaRPr lang="en-US" sz="2550" dirty="0"/>
          </a:p>
        </p:txBody>
      </p:sp>
      <p:sp>
        <p:nvSpPr>
          <p:cNvPr id="15" name="Text 12"/>
          <p:cNvSpPr/>
          <p:nvPr/>
        </p:nvSpPr>
        <p:spPr>
          <a:xfrm>
            <a:off x="1453515" y="6541651"/>
            <a:ext cx="6931819" cy="1017627"/>
          </a:xfrm>
          <a:prstGeom prst="rect">
            <a:avLst/>
          </a:prstGeom>
          <a:noFill/>
          <a:ln/>
        </p:spPr>
        <p:txBody>
          <a:bodyPr wrap="square" lIns="0" tIns="0" rIns="0" bIns="0" rtlCol="0" anchor="t"/>
          <a:lstStyle/>
          <a:p>
            <a:pPr algn="l" indent="0" marL="0">
              <a:lnSpc>
                <a:spcPts val="2650"/>
              </a:lnSpc>
              <a:buNone/>
            </a:pPr>
            <a:r>
              <a:rPr lang="en-US" sz="1700" dirty="0">
                <a:solidFill>
                  <a:srgbClr val="2A2742"/>
                </a:solidFill>
                <a:latin typeface="Arimo" pitchFamily="34" charset="0"/>
                <a:ea typeface="Arimo" pitchFamily="34" charset="-122"/>
                <a:cs typeface="Arimo" pitchFamily="34" charset="-120"/>
              </a:rPr>
              <a:t>En zonas climáticas frías, se deben favorecer diseños con alta compacidad relativa (estructuras más cercanas a un cubo o esfera) para reducir el área de superficie expuesta a la intemperie.</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144435"/>
            <a:ext cx="5842159" cy="708779"/>
          </a:xfrm>
          <a:prstGeom prst="rect">
            <a:avLst/>
          </a:prstGeom>
          <a:noFill/>
          <a:ln/>
        </p:spPr>
        <p:txBody>
          <a:bodyPr wrap="none" lIns="0" tIns="0" rIns="0" bIns="0" rtlCol="0" anchor="t"/>
          <a:lstStyle/>
          <a:p>
            <a:pPr algn="l" indent="0" marL="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Contexto del Proyecto</a:t>
            </a:r>
            <a:endParaRPr lang="en-US" sz="4450" dirty="0"/>
          </a:p>
        </p:txBody>
      </p:sp>
      <p:sp>
        <p:nvSpPr>
          <p:cNvPr id="3" name="Text 1"/>
          <p:cNvSpPr/>
          <p:nvPr/>
        </p:nvSpPr>
        <p:spPr>
          <a:xfrm>
            <a:off x="793790" y="3306842"/>
            <a:ext cx="13042821" cy="2778204"/>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A2742"/>
                </a:solidFill>
                <a:latin typeface="Arimo" pitchFamily="34" charset="0"/>
                <a:ea typeface="Arimo" pitchFamily="34" charset="-122"/>
                <a:cs typeface="Arimo" pitchFamily="34" charset="-120"/>
              </a:rPr>
              <a:t>El consumo de energía de los edificios ha aumentado de forma constante a nivel mundial.</a:t>
            </a:r>
            <a:endParaRPr lang="en-US" sz="1750" dirty="0"/>
          </a:p>
          <a:p>
            <a:pPr algn="l" marL="342900" indent="-342900">
              <a:lnSpc>
                <a:spcPts val="2850"/>
              </a:lnSpc>
              <a:buSzPct val="100000"/>
              <a:buChar char="•"/>
            </a:pPr>
            <a:r>
              <a:rPr lang="en-US" sz="1750" dirty="0">
                <a:solidFill>
                  <a:srgbClr val="2A2742"/>
                </a:solidFill>
                <a:latin typeface="Arimo" pitchFamily="34" charset="0"/>
                <a:ea typeface="Arimo" pitchFamily="34" charset="-122"/>
                <a:cs typeface="Arimo" pitchFamily="34" charset="-120"/>
              </a:rPr>
              <a:t>Los sistemas de calefacción, ventilación y aire acondicionado (HVAC) representan la mayor parte del uso de energía para regular el clima en estos espacios.</a:t>
            </a:r>
            <a:endParaRPr lang="en-US" sz="1750" dirty="0"/>
          </a:p>
          <a:p>
            <a:pPr algn="l" marL="342900" indent="-342900">
              <a:lnSpc>
                <a:spcPts val="2850"/>
              </a:lnSpc>
              <a:buSzPct val="100000"/>
              <a:buChar char="•"/>
            </a:pPr>
            <a:r>
              <a:rPr lang="en-US" sz="1750" dirty="0">
                <a:solidFill>
                  <a:srgbClr val="2A2742"/>
                </a:solidFill>
                <a:latin typeface="Arimo" pitchFamily="34" charset="0"/>
                <a:ea typeface="Arimo" pitchFamily="34" charset="-122"/>
                <a:cs typeface="Arimo" pitchFamily="34" charset="-120"/>
              </a:rPr>
              <a:t>Para diseñar edificios eficientes, los arquitectos necesitan calcular la carga de calefacción (HL) y la carga de refrigeración (CL) para dimensionar correctamente los equipos.</a:t>
            </a:r>
            <a:endParaRPr lang="en-US" sz="1750" dirty="0"/>
          </a:p>
          <a:p>
            <a:pPr algn="l" marL="342900" indent="-342900">
              <a:lnSpc>
                <a:spcPts val="2850"/>
              </a:lnSpc>
              <a:buSzPct val="100000"/>
              <a:buChar char="•"/>
            </a:pPr>
            <a:r>
              <a:rPr lang="en-US" sz="1750" dirty="0">
                <a:solidFill>
                  <a:srgbClr val="2A2742"/>
                </a:solidFill>
                <a:latin typeface="Arimo" pitchFamily="34" charset="0"/>
                <a:ea typeface="Arimo" pitchFamily="34" charset="-122"/>
                <a:cs typeface="Arimo" pitchFamily="34" charset="-120"/>
              </a:rPr>
              <a:t>Tradicionalmente, esto se hace usando software de simulación de energía que consume mucho tiempo y requiere conocimientos técnicos altamente especializados.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059424"/>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Objetivos</a:t>
            </a:r>
            <a:endParaRPr lang="en-US" sz="4450" dirty="0"/>
          </a:p>
        </p:txBody>
      </p:sp>
      <p:sp>
        <p:nvSpPr>
          <p:cNvPr id="4" name="Text 1"/>
          <p:cNvSpPr/>
          <p:nvPr/>
        </p:nvSpPr>
        <p:spPr>
          <a:xfrm>
            <a:off x="793790" y="3108365"/>
            <a:ext cx="7556421" cy="3061811"/>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A2742"/>
                </a:solidFill>
                <a:latin typeface="Arimo" pitchFamily="34" charset="0"/>
                <a:ea typeface="Arimo" pitchFamily="34" charset="-122"/>
                <a:cs typeface="Arimo" pitchFamily="34" charset="-120"/>
              </a:rPr>
              <a:t>Desarrollar un marco de aprendizaje automático estadístico para estudiar el efecto de ocho características de diseño de un edificio (variables de entrada) sobre las cargas de calefacción y refrigeración (variables de salida).</a:t>
            </a:r>
            <a:endParaRPr lang="en-US" sz="1750" dirty="0"/>
          </a:p>
          <a:p>
            <a:pPr algn="l" marL="342900" indent="-342900">
              <a:lnSpc>
                <a:spcPts val="2850"/>
              </a:lnSpc>
              <a:buSzPct val="100000"/>
              <a:buChar char="•"/>
            </a:pPr>
            <a:r>
              <a:rPr lang="en-US" sz="1750" dirty="0">
                <a:solidFill>
                  <a:srgbClr val="2A2742"/>
                </a:solidFill>
                <a:latin typeface="Arimo" pitchFamily="34" charset="0"/>
                <a:ea typeface="Arimo" pitchFamily="34" charset="-122"/>
                <a:cs typeface="Arimo" pitchFamily="34" charset="-120"/>
              </a:rPr>
              <a:t>Investigar sistemáticamente qué tan fuerte es la asociación de cada variable de entrada con los resultados de consumo de energía.</a:t>
            </a:r>
            <a:endParaRPr lang="en-US" sz="1750" dirty="0"/>
          </a:p>
          <a:p>
            <a:pPr algn="l" marL="342900" indent="-342900">
              <a:lnSpc>
                <a:spcPts val="2850"/>
              </a:lnSpc>
              <a:buSzPct val="100000"/>
              <a:buChar char="•"/>
            </a:pPr>
            <a:r>
              <a:rPr lang="en-US" sz="1750" dirty="0">
                <a:solidFill>
                  <a:srgbClr val="2A2742"/>
                </a:solidFill>
                <a:latin typeface="Arimo" pitchFamily="34" charset="0"/>
                <a:ea typeface="Arimo" pitchFamily="34" charset="-122"/>
                <a:cs typeface="Arimo" pitchFamily="34" charset="-120"/>
              </a:rPr>
              <a:t>Comparar dos modelos para predecir nuestras variables para de esta manera hallar el mejor modelo para nuestros datos.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77307" y="1661874"/>
            <a:ext cx="4220766" cy="527566"/>
          </a:xfrm>
          <a:prstGeom prst="rect">
            <a:avLst/>
          </a:prstGeom>
          <a:noFill/>
          <a:ln/>
        </p:spPr>
        <p:txBody>
          <a:bodyPr wrap="none" lIns="0" tIns="0" rIns="0" bIns="0" rtlCol="0" anchor="t"/>
          <a:lstStyle/>
          <a:p>
            <a:pPr algn="l" indent="0" marL="0">
              <a:lnSpc>
                <a:spcPts val="4150"/>
              </a:lnSpc>
              <a:buNone/>
            </a:pPr>
            <a:r>
              <a:rPr lang="en-US" sz="3300" b="1" dirty="0">
                <a:solidFill>
                  <a:srgbClr val="231971"/>
                </a:solidFill>
                <a:latin typeface="Outfit Extra Bold" pitchFamily="34" charset="0"/>
                <a:ea typeface="Outfit Extra Bold" pitchFamily="34" charset="-122"/>
                <a:cs typeface="Outfit Extra Bold" pitchFamily="34" charset="-120"/>
              </a:rPr>
              <a:t>Datos</a:t>
            </a:r>
            <a:endParaRPr lang="en-US" sz="3300" dirty="0"/>
          </a:p>
        </p:txBody>
      </p:sp>
      <p:sp>
        <p:nvSpPr>
          <p:cNvPr id="4" name="Shape 1"/>
          <p:cNvSpPr/>
          <p:nvPr/>
        </p:nvSpPr>
        <p:spPr>
          <a:xfrm>
            <a:off x="6077307" y="2377916"/>
            <a:ext cx="3918228" cy="2399467"/>
          </a:xfrm>
          <a:prstGeom prst="roundRect">
            <a:avLst>
              <a:gd name="adj" fmla="val 4573"/>
            </a:avLst>
          </a:prstGeom>
          <a:solidFill>
            <a:srgbClr val="FAFAFA">
              <a:alpha val="95000"/>
            </a:srgbClr>
          </a:solidFill>
          <a:ln w="22860">
            <a:solidFill>
              <a:srgbClr val="BDB8DF"/>
            </a:solidFill>
            <a:prstDash val="solid"/>
          </a:ln>
        </p:spPr>
      </p:sp>
      <p:sp>
        <p:nvSpPr>
          <p:cNvPr id="5" name="Shape 2"/>
          <p:cNvSpPr/>
          <p:nvPr/>
        </p:nvSpPr>
        <p:spPr>
          <a:xfrm>
            <a:off x="6054447" y="2377916"/>
            <a:ext cx="91440" cy="2399467"/>
          </a:xfrm>
          <a:prstGeom prst="roundRect">
            <a:avLst>
              <a:gd name="adj" fmla="val 77547"/>
            </a:avLst>
          </a:prstGeom>
          <a:solidFill>
            <a:srgbClr val="5E4CE6"/>
          </a:solidFill>
          <a:ln/>
        </p:spPr>
      </p:sp>
      <p:sp>
        <p:nvSpPr>
          <p:cNvPr id="6" name="Text 3"/>
          <p:cNvSpPr/>
          <p:nvPr/>
        </p:nvSpPr>
        <p:spPr>
          <a:xfrm>
            <a:off x="6337578" y="2569607"/>
            <a:ext cx="3466267" cy="527685"/>
          </a:xfrm>
          <a:prstGeom prst="rect">
            <a:avLst/>
          </a:prstGeom>
          <a:noFill/>
          <a:ln/>
        </p:spPr>
        <p:txBody>
          <a:bodyPr wrap="square" lIns="0" tIns="0" rIns="0" bIns="0" rtlCol="0" anchor="t"/>
          <a:lstStyle/>
          <a:p>
            <a:pPr algn="l" indent="0" marL="0">
              <a:lnSpc>
                <a:spcPts val="2050"/>
              </a:lnSpc>
              <a:buNone/>
            </a:pPr>
            <a:r>
              <a:rPr lang="en-US" sz="1650" b="1" dirty="0">
                <a:solidFill>
                  <a:srgbClr val="2A2742"/>
                </a:solidFill>
                <a:latin typeface="Outfit Extra Bold" pitchFamily="34" charset="0"/>
                <a:ea typeface="Outfit Extra Bold" pitchFamily="34" charset="-122"/>
                <a:cs typeface="Outfit Extra Bold" pitchFamily="34" charset="-120"/>
              </a:rPr>
              <a:t>768 edificios residenciales simulados</a:t>
            </a:r>
            <a:endParaRPr lang="en-US" sz="1650" dirty="0"/>
          </a:p>
        </p:txBody>
      </p:sp>
      <p:sp>
        <p:nvSpPr>
          <p:cNvPr id="7" name="Text 4"/>
          <p:cNvSpPr/>
          <p:nvPr/>
        </p:nvSpPr>
        <p:spPr>
          <a:xfrm>
            <a:off x="6337578" y="3172658"/>
            <a:ext cx="3466267" cy="1413034"/>
          </a:xfrm>
          <a:prstGeom prst="rect">
            <a:avLst/>
          </a:prstGeom>
          <a:noFill/>
          <a:ln/>
        </p:spPr>
        <p:txBody>
          <a:bodyPr wrap="square" lIns="0" tIns="0" rIns="0" bIns="0" rtlCol="0" anchor="t"/>
          <a:lstStyle/>
          <a:p>
            <a:pPr algn="l" indent="0" marL="0">
              <a:lnSpc>
                <a:spcPts val="1850"/>
              </a:lnSpc>
              <a:buNone/>
            </a:pPr>
            <a:r>
              <a:rPr lang="en-US" sz="1300" dirty="0">
                <a:solidFill>
                  <a:srgbClr val="2A2742"/>
                </a:solidFill>
                <a:latin typeface="Arimo" pitchFamily="34" charset="0"/>
                <a:ea typeface="Arimo" pitchFamily="34" charset="-122"/>
                <a:cs typeface="Arimo" pitchFamily="34" charset="-120"/>
              </a:rPr>
              <a:t>Se emplearon </a:t>
            </a:r>
            <a:pPr algn="l" indent="0" marL="0">
              <a:lnSpc>
                <a:spcPts val="1850"/>
              </a:lnSpc>
              <a:buNone/>
            </a:pPr>
            <a:r>
              <a:rPr lang="en-US" sz="1300" b="1" dirty="0">
                <a:solidFill>
                  <a:srgbClr val="2A2742"/>
                </a:solidFill>
                <a:latin typeface="Arimo" pitchFamily="34" charset="0"/>
                <a:ea typeface="Arimo" pitchFamily="34" charset="-122"/>
                <a:cs typeface="Arimo" pitchFamily="34" charset="-120"/>
              </a:rPr>
              <a:t>768 edificios residenciales simulados </a:t>
            </a:r>
            <a:pPr algn="l" indent="0" marL="0">
              <a:lnSpc>
                <a:spcPts val="1850"/>
              </a:lnSpc>
              <a:buNone/>
            </a:pPr>
            <a:r>
              <a:rPr lang="en-US" sz="1300" dirty="0">
                <a:solidFill>
                  <a:srgbClr val="2A2742"/>
                </a:solidFill>
                <a:latin typeface="Arimo" pitchFamily="34" charset="0"/>
                <a:ea typeface="Arimo" pitchFamily="34" charset="-122"/>
                <a:cs typeface="Arimo" pitchFamily="34" charset="-120"/>
              </a:rPr>
              <a:t>generados mediante el software Ecotect, el cual se estableció como la "verdad base" para el estudio. Para esta simulacion se tomo en cuenta como locacion la ciudad de Atenas (Grecia)</a:t>
            </a:r>
            <a:endParaRPr lang="en-US" sz="1300" dirty="0"/>
          </a:p>
        </p:txBody>
      </p:sp>
      <p:sp>
        <p:nvSpPr>
          <p:cNvPr id="8" name="Shape 5"/>
          <p:cNvSpPr/>
          <p:nvPr/>
        </p:nvSpPr>
        <p:spPr>
          <a:xfrm>
            <a:off x="10121146" y="2377916"/>
            <a:ext cx="3918347" cy="2399467"/>
          </a:xfrm>
          <a:prstGeom prst="roundRect">
            <a:avLst>
              <a:gd name="adj" fmla="val 4573"/>
            </a:avLst>
          </a:prstGeom>
          <a:solidFill>
            <a:srgbClr val="FAFAFA">
              <a:alpha val="95000"/>
            </a:srgbClr>
          </a:solidFill>
          <a:ln w="22860">
            <a:solidFill>
              <a:srgbClr val="BDB8DF"/>
            </a:solidFill>
            <a:prstDash val="solid"/>
          </a:ln>
        </p:spPr>
      </p:sp>
      <p:sp>
        <p:nvSpPr>
          <p:cNvPr id="9" name="Shape 6"/>
          <p:cNvSpPr/>
          <p:nvPr/>
        </p:nvSpPr>
        <p:spPr>
          <a:xfrm>
            <a:off x="10098286" y="2377916"/>
            <a:ext cx="91440" cy="2399467"/>
          </a:xfrm>
          <a:prstGeom prst="roundRect">
            <a:avLst>
              <a:gd name="adj" fmla="val 77547"/>
            </a:avLst>
          </a:prstGeom>
          <a:solidFill>
            <a:srgbClr val="5E4CE6"/>
          </a:solidFill>
          <a:ln/>
        </p:spPr>
      </p:sp>
      <p:sp>
        <p:nvSpPr>
          <p:cNvPr id="10" name="Text 7"/>
          <p:cNvSpPr/>
          <p:nvPr/>
        </p:nvSpPr>
        <p:spPr>
          <a:xfrm>
            <a:off x="10381417" y="2569607"/>
            <a:ext cx="3000970" cy="263843"/>
          </a:xfrm>
          <a:prstGeom prst="rect">
            <a:avLst/>
          </a:prstGeom>
          <a:noFill/>
          <a:ln/>
        </p:spPr>
        <p:txBody>
          <a:bodyPr wrap="none" lIns="0" tIns="0" rIns="0" bIns="0" rtlCol="0" anchor="t"/>
          <a:lstStyle/>
          <a:p>
            <a:pPr algn="l" indent="0" marL="0">
              <a:lnSpc>
                <a:spcPts val="2050"/>
              </a:lnSpc>
              <a:buNone/>
            </a:pPr>
            <a:r>
              <a:rPr lang="en-US" sz="1650" b="1" dirty="0">
                <a:solidFill>
                  <a:srgbClr val="2A2742"/>
                </a:solidFill>
                <a:latin typeface="Outfit Extra Bold" pitchFamily="34" charset="0"/>
                <a:ea typeface="Outfit Extra Bold" pitchFamily="34" charset="-122"/>
                <a:cs typeface="Outfit Extra Bold" pitchFamily="34" charset="-120"/>
              </a:rPr>
              <a:t>Algunos datos de la simulacion</a:t>
            </a:r>
            <a:endParaRPr lang="en-US" sz="1650" dirty="0"/>
          </a:p>
        </p:txBody>
      </p:sp>
      <p:sp>
        <p:nvSpPr>
          <p:cNvPr id="11" name="Text 8"/>
          <p:cNvSpPr/>
          <p:nvPr/>
        </p:nvSpPr>
        <p:spPr>
          <a:xfrm>
            <a:off x="10381417" y="2908816"/>
            <a:ext cx="3466386" cy="1413034"/>
          </a:xfrm>
          <a:prstGeom prst="rect">
            <a:avLst/>
          </a:prstGeom>
          <a:noFill/>
          <a:ln/>
        </p:spPr>
        <p:txBody>
          <a:bodyPr wrap="square" lIns="0" tIns="0" rIns="0" bIns="0" rtlCol="0" anchor="t"/>
          <a:lstStyle/>
          <a:p>
            <a:pPr algn="l" indent="0" marL="0">
              <a:lnSpc>
                <a:spcPts val="1850"/>
              </a:lnSpc>
              <a:buNone/>
            </a:pPr>
            <a:r>
              <a:rPr lang="en-US" sz="1300" dirty="0">
                <a:solidFill>
                  <a:srgbClr val="2A2742"/>
                </a:solidFill>
                <a:latin typeface="Arimo" pitchFamily="34" charset="0"/>
                <a:ea typeface="Arimo" pitchFamily="34" charset="-122"/>
                <a:cs typeface="Arimo" pitchFamily="34" charset="-120"/>
              </a:rPr>
              <a:t>Todos los edificios partieron de cubos elementales y mantuvieron el mismo volumen exacto (771.75 m³), pero se configuraron en 12 formas y dimensiones diferentes. Donde se considero a que los edificios estaban habitados por 7 personas</a:t>
            </a:r>
            <a:endParaRPr lang="en-US" sz="1300" dirty="0"/>
          </a:p>
        </p:txBody>
      </p:sp>
      <p:sp>
        <p:nvSpPr>
          <p:cNvPr id="12" name="Shape 9"/>
          <p:cNvSpPr/>
          <p:nvPr/>
        </p:nvSpPr>
        <p:spPr>
          <a:xfrm>
            <a:off x="6077307" y="4902994"/>
            <a:ext cx="3918228" cy="1664613"/>
          </a:xfrm>
          <a:prstGeom prst="roundRect">
            <a:avLst>
              <a:gd name="adj" fmla="val 6592"/>
            </a:avLst>
          </a:prstGeom>
          <a:solidFill>
            <a:srgbClr val="FAFAFA">
              <a:alpha val="95000"/>
            </a:srgbClr>
          </a:solidFill>
          <a:ln w="22860">
            <a:solidFill>
              <a:srgbClr val="BDB8DF"/>
            </a:solidFill>
            <a:prstDash val="solid"/>
          </a:ln>
        </p:spPr>
      </p:sp>
      <p:sp>
        <p:nvSpPr>
          <p:cNvPr id="13" name="Shape 10"/>
          <p:cNvSpPr/>
          <p:nvPr/>
        </p:nvSpPr>
        <p:spPr>
          <a:xfrm>
            <a:off x="6054447" y="4902994"/>
            <a:ext cx="91440" cy="1664613"/>
          </a:xfrm>
          <a:prstGeom prst="roundRect">
            <a:avLst>
              <a:gd name="adj" fmla="val 77547"/>
            </a:avLst>
          </a:prstGeom>
          <a:solidFill>
            <a:srgbClr val="5E4CE6"/>
          </a:solidFill>
          <a:ln/>
        </p:spPr>
      </p:sp>
      <p:sp>
        <p:nvSpPr>
          <p:cNvPr id="14" name="Text 11"/>
          <p:cNvSpPr/>
          <p:nvPr/>
        </p:nvSpPr>
        <p:spPr>
          <a:xfrm>
            <a:off x="6337578" y="5094684"/>
            <a:ext cx="2232422" cy="263843"/>
          </a:xfrm>
          <a:prstGeom prst="rect">
            <a:avLst/>
          </a:prstGeom>
          <a:noFill/>
          <a:ln/>
        </p:spPr>
        <p:txBody>
          <a:bodyPr wrap="none" lIns="0" tIns="0" rIns="0" bIns="0" rtlCol="0" anchor="t"/>
          <a:lstStyle/>
          <a:p>
            <a:pPr algn="l" indent="0" marL="0">
              <a:lnSpc>
                <a:spcPts val="2050"/>
              </a:lnSpc>
              <a:buNone/>
            </a:pPr>
            <a:r>
              <a:rPr lang="en-US" sz="1650" b="1" dirty="0">
                <a:solidFill>
                  <a:srgbClr val="2A2742"/>
                </a:solidFill>
                <a:latin typeface="Outfit Extra Bold" pitchFamily="34" charset="0"/>
                <a:ea typeface="Outfit Extra Bold" pitchFamily="34" charset="-122"/>
                <a:cs typeface="Outfit Extra Bold" pitchFamily="34" charset="-120"/>
              </a:rPr>
              <a:t>8 Variables de Entrada</a:t>
            </a:r>
            <a:endParaRPr lang="en-US" sz="1650" dirty="0"/>
          </a:p>
        </p:txBody>
      </p:sp>
      <p:sp>
        <p:nvSpPr>
          <p:cNvPr id="15" name="Text 12"/>
          <p:cNvSpPr/>
          <p:nvPr/>
        </p:nvSpPr>
        <p:spPr>
          <a:xfrm>
            <a:off x="6337578" y="5433893"/>
            <a:ext cx="3466267" cy="942023"/>
          </a:xfrm>
          <a:prstGeom prst="rect">
            <a:avLst/>
          </a:prstGeom>
          <a:noFill/>
          <a:ln/>
        </p:spPr>
        <p:txBody>
          <a:bodyPr wrap="square" lIns="0" tIns="0" rIns="0" bIns="0" rtlCol="0" anchor="t"/>
          <a:lstStyle/>
          <a:p>
            <a:pPr algn="l" indent="0" marL="0">
              <a:lnSpc>
                <a:spcPts val="1850"/>
              </a:lnSpc>
              <a:buNone/>
            </a:pPr>
            <a:r>
              <a:rPr lang="en-US" sz="1300" dirty="0">
                <a:solidFill>
                  <a:srgbClr val="2A2742"/>
                </a:solidFill>
                <a:latin typeface="Arimo" pitchFamily="34" charset="0"/>
                <a:ea typeface="Arimo" pitchFamily="34" charset="-122"/>
                <a:cs typeface="Arimo" pitchFamily="34" charset="-120"/>
              </a:rPr>
              <a:t>Compacidad relativa, área de superficie, área de pared, área de techo, altura total, orientación, área de acristalamiento (ventanas) y distribución del acristalamiento.</a:t>
            </a:r>
            <a:endParaRPr lang="en-US" sz="1300" dirty="0"/>
          </a:p>
        </p:txBody>
      </p:sp>
      <p:sp>
        <p:nvSpPr>
          <p:cNvPr id="16" name="Shape 13"/>
          <p:cNvSpPr/>
          <p:nvPr/>
        </p:nvSpPr>
        <p:spPr>
          <a:xfrm>
            <a:off x="10121146" y="4902994"/>
            <a:ext cx="3918347" cy="1664613"/>
          </a:xfrm>
          <a:prstGeom prst="roundRect">
            <a:avLst>
              <a:gd name="adj" fmla="val 6592"/>
            </a:avLst>
          </a:prstGeom>
          <a:solidFill>
            <a:srgbClr val="FAFAFA">
              <a:alpha val="95000"/>
            </a:srgbClr>
          </a:solidFill>
          <a:ln w="22860">
            <a:solidFill>
              <a:srgbClr val="BDB8DF"/>
            </a:solidFill>
            <a:prstDash val="solid"/>
          </a:ln>
        </p:spPr>
      </p:sp>
      <p:sp>
        <p:nvSpPr>
          <p:cNvPr id="17" name="Shape 14"/>
          <p:cNvSpPr/>
          <p:nvPr/>
        </p:nvSpPr>
        <p:spPr>
          <a:xfrm>
            <a:off x="10098286" y="4902994"/>
            <a:ext cx="91440" cy="1664613"/>
          </a:xfrm>
          <a:prstGeom prst="roundRect">
            <a:avLst>
              <a:gd name="adj" fmla="val 77547"/>
            </a:avLst>
          </a:prstGeom>
          <a:solidFill>
            <a:srgbClr val="5E4CE6"/>
          </a:solidFill>
          <a:ln/>
        </p:spPr>
      </p:sp>
      <p:sp>
        <p:nvSpPr>
          <p:cNvPr id="18" name="Text 15"/>
          <p:cNvSpPr/>
          <p:nvPr/>
        </p:nvSpPr>
        <p:spPr>
          <a:xfrm>
            <a:off x="10381417" y="5094684"/>
            <a:ext cx="2231588" cy="263843"/>
          </a:xfrm>
          <a:prstGeom prst="rect">
            <a:avLst/>
          </a:prstGeom>
          <a:noFill/>
          <a:ln/>
        </p:spPr>
        <p:txBody>
          <a:bodyPr wrap="none" lIns="0" tIns="0" rIns="0" bIns="0" rtlCol="0" anchor="t"/>
          <a:lstStyle/>
          <a:p>
            <a:pPr algn="l" indent="0" marL="0">
              <a:lnSpc>
                <a:spcPts val="2050"/>
              </a:lnSpc>
              <a:buNone/>
            </a:pPr>
            <a:r>
              <a:rPr lang="en-US" sz="1650" b="1" dirty="0">
                <a:solidFill>
                  <a:srgbClr val="2A2742"/>
                </a:solidFill>
                <a:latin typeface="Outfit Extra Bold" pitchFamily="34" charset="0"/>
                <a:ea typeface="Outfit Extra Bold" pitchFamily="34" charset="-122"/>
                <a:cs typeface="Outfit Extra Bold" pitchFamily="34" charset="-120"/>
              </a:rPr>
              <a:t>2 variables de salida (y)</a:t>
            </a:r>
            <a:endParaRPr lang="en-US" sz="1650" dirty="0"/>
          </a:p>
        </p:txBody>
      </p:sp>
      <p:sp>
        <p:nvSpPr>
          <p:cNvPr id="19" name="Text 16"/>
          <p:cNvSpPr/>
          <p:nvPr/>
        </p:nvSpPr>
        <p:spPr>
          <a:xfrm>
            <a:off x="10381417" y="5433893"/>
            <a:ext cx="3466386" cy="471011"/>
          </a:xfrm>
          <a:prstGeom prst="rect">
            <a:avLst/>
          </a:prstGeom>
          <a:noFill/>
          <a:ln/>
        </p:spPr>
        <p:txBody>
          <a:bodyPr wrap="square" lIns="0" tIns="0" rIns="0" bIns="0" rtlCol="0" anchor="t"/>
          <a:lstStyle/>
          <a:p>
            <a:pPr algn="l" indent="0" marL="0">
              <a:lnSpc>
                <a:spcPts val="1850"/>
              </a:lnSpc>
              <a:buNone/>
            </a:pPr>
            <a:r>
              <a:rPr lang="en-US" sz="1300" dirty="0">
                <a:solidFill>
                  <a:srgbClr val="2A2742"/>
                </a:solidFill>
                <a:latin typeface="Arimo" pitchFamily="34" charset="0"/>
                <a:ea typeface="Arimo" pitchFamily="34" charset="-122"/>
                <a:cs typeface="Arimo" pitchFamily="34" charset="-120"/>
              </a:rPr>
              <a:t>Carga de calefacción (HL) y carga de refrigeración (CL). </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2471976" y="407313"/>
            <a:ext cx="3509486" cy="438745"/>
          </a:xfrm>
          <a:prstGeom prst="rect">
            <a:avLst/>
          </a:prstGeom>
          <a:noFill/>
          <a:ln/>
        </p:spPr>
        <p:txBody>
          <a:bodyPr wrap="none" lIns="0" tIns="0" rIns="0" bIns="0" rtlCol="0" anchor="t"/>
          <a:lstStyle/>
          <a:p>
            <a:pPr algn="l" indent="0" marL="0">
              <a:lnSpc>
                <a:spcPts val="3450"/>
              </a:lnSpc>
              <a:buNone/>
            </a:pPr>
            <a:r>
              <a:rPr lang="en-US" sz="2750" b="1" dirty="0">
                <a:solidFill>
                  <a:srgbClr val="231971"/>
                </a:solidFill>
                <a:latin typeface="Outfit Extra Bold" pitchFamily="34" charset="0"/>
                <a:ea typeface="Outfit Extra Bold" pitchFamily="34" charset="-122"/>
                <a:cs typeface="Outfit Extra Bold" pitchFamily="34" charset="-120"/>
              </a:rPr>
              <a:t>Metodologia</a:t>
            </a:r>
            <a:endParaRPr lang="en-US" sz="2750" dirty="0"/>
          </a:p>
        </p:txBody>
      </p:sp>
      <p:pic>
        <p:nvPicPr>
          <p:cNvPr id="3" name="Image 0" descr="preencoded.png">    </p:cNvPr>
          <p:cNvPicPr>
            <a:picLocks noChangeAspect="1"/>
          </p:cNvPicPr>
          <p:nvPr/>
        </p:nvPicPr>
        <p:blipFill>
          <a:blip r:embed="rId1"/>
          <a:stretch>
            <a:fillRect/>
          </a:stretch>
        </p:blipFill>
        <p:spPr>
          <a:xfrm>
            <a:off x="2471976" y="1073944"/>
            <a:ext cx="7078742" cy="6650593"/>
          </a:xfrm>
          <a:prstGeom prst="rect">
            <a:avLst/>
          </a:prstGeom>
        </p:spPr>
      </p:pic>
      <p:sp>
        <p:nvSpPr>
          <p:cNvPr id="4" name="Text 1"/>
          <p:cNvSpPr/>
          <p:nvPr/>
        </p:nvSpPr>
        <p:spPr>
          <a:xfrm>
            <a:off x="9900761" y="1054418"/>
            <a:ext cx="2265045" cy="1453515"/>
          </a:xfrm>
          <a:prstGeom prst="rect">
            <a:avLst/>
          </a:prstGeom>
          <a:noFill/>
          <a:ln/>
        </p:spPr>
        <p:txBody>
          <a:bodyPr wrap="square" lIns="0" tIns="0" rIns="0" bIns="0" rtlCol="0" anchor="t"/>
          <a:lstStyle/>
          <a:p>
            <a:pPr algn="l" indent="0" marL="0">
              <a:lnSpc>
                <a:spcPts val="1400"/>
              </a:lnSpc>
              <a:buNone/>
            </a:pPr>
            <a:r>
              <a:rPr lang="en-US" sz="1100" b="1" dirty="0">
                <a:solidFill>
                  <a:srgbClr val="2A2742"/>
                </a:solidFill>
                <a:latin typeface="Arimo" pitchFamily="34" charset="0"/>
                <a:ea typeface="Arimo" pitchFamily="34" charset="-122"/>
                <a:cs typeface="Arimo" pitchFamily="34" charset="-120"/>
              </a:rPr>
              <a:t>Exploración inicial:</a:t>
            </a:r>
            <a:pPr algn="l" indent="0" marL="0">
              <a:lnSpc>
                <a:spcPts val="1400"/>
              </a:lnSpc>
              <a:buNone/>
            </a:pPr>
            <a:r>
              <a:rPr lang="en-US" sz="1100" dirty="0">
                <a:solidFill>
                  <a:srgbClr val="2A2742"/>
                </a:solidFill>
                <a:latin typeface="Arimo" pitchFamily="34" charset="0"/>
                <a:ea typeface="Arimo" pitchFamily="34" charset="-122"/>
                <a:cs typeface="Arimo" pitchFamily="34" charset="-120"/>
              </a:rPr>
              <a:t> Se graficaron histogramas y diagramas de dispersión para explorar las propiedades estadísticas, comprobando que las variables no siguen una distribución normal (Gaussiana) y que su relación con el consumo de energía no es trivial.</a:t>
            </a:r>
            <a:endParaRPr lang="en-US" sz="1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010364"/>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Metodología</a:t>
            </a:r>
            <a:endParaRPr lang="en-US" sz="4450" dirty="0"/>
          </a:p>
        </p:txBody>
      </p:sp>
      <p:sp>
        <p:nvSpPr>
          <p:cNvPr id="4" name="Text 1"/>
          <p:cNvSpPr/>
          <p:nvPr/>
        </p:nvSpPr>
        <p:spPr>
          <a:xfrm>
            <a:off x="793790" y="2059305"/>
            <a:ext cx="7556421" cy="5159931"/>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2A2742"/>
                </a:solidFill>
                <a:latin typeface="Arimo" pitchFamily="34" charset="0"/>
                <a:ea typeface="Arimo" pitchFamily="34" charset="-122"/>
                <a:cs typeface="Arimo" pitchFamily="34" charset="-120"/>
              </a:rPr>
              <a:t>Análisis estadístico:</a:t>
            </a:r>
            <a:pPr algn="l" indent="0" marL="0">
              <a:lnSpc>
                <a:spcPts val="2850"/>
              </a:lnSpc>
              <a:buNone/>
            </a:pPr>
            <a:r>
              <a:rPr lang="en-US" sz="1750" dirty="0">
                <a:solidFill>
                  <a:srgbClr val="2A2742"/>
                </a:solidFill>
                <a:latin typeface="Arimo" pitchFamily="34" charset="0"/>
                <a:ea typeface="Arimo" pitchFamily="34" charset="-122"/>
                <a:cs typeface="Arimo" pitchFamily="34" charset="-120"/>
              </a:rPr>
              <a:t> Se aplicaron herramientas estadísticas como el coeficiente de correlación de rangos de Spearman y la Información Mutua (MI) para cuantificar la fuerza de la relación entre cada variable de diseño del edificio y su carga térmica.</a:t>
            </a:r>
            <a:endParaRPr lang="en-US" sz="1750" dirty="0"/>
          </a:p>
          <a:p>
            <a:pPr algn="l" marL="342900" indent="-342900">
              <a:lnSpc>
                <a:spcPts val="2850"/>
              </a:lnSpc>
              <a:buSzPct val="100000"/>
              <a:buChar char="•"/>
            </a:pPr>
            <a:r>
              <a:rPr lang="en-US" sz="1750" b="1" dirty="0">
                <a:solidFill>
                  <a:srgbClr val="2A2742"/>
                </a:solidFill>
                <a:latin typeface="Arimo" pitchFamily="34" charset="0"/>
                <a:ea typeface="Arimo" pitchFamily="34" charset="-122"/>
                <a:cs typeface="Arimo" pitchFamily="34" charset="-120"/>
              </a:rPr>
              <a:t>Modelado (Machine Learning):</a:t>
            </a:r>
            <a:pPr algn="l" indent="0" marL="0">
              <a:lnSpc>
                <a:spcPts val="2850"/>
              </a:lnSpc>
              <a:buNone/>
            </a:pPr>
            <a:r>
              <a:rPr lang="en-US" sz="1750" dirty="0">
                <a:solidFill>
                  <a:srgbClr val="2A2742"/>
                </a:solidFill>
                <a:latin typeface="Arimo" pitchFamily="34" charset="0"/>
                <a:ea typeface="Arimo" pitchFamily="34" charset="-122"/>
                <a:cs typeface="Arimo" pitchFamily="34" charset="-120"/>
              </a:rPr>
              <a:t> Se entrenaron y compararon dos enfoques de regresión para mapear las entradas con las salidas. El primero fue Mínimos Cuadrados Iterativamente Re-ponderados (IRLS), una técnica robusta que ajusta pesos para disminuir el efecto de los valores atípicos (outliers). El segundo modelo empleado fue la </a:t>
            </a:r>
            <a:pPr algn="l" indent="0" marL="0">
              <a:lnSpc>
                <a:spcPts val="2850"/>
              </a:lnSpc>
              <a:buNone/>
            </a:pPr>
            <a:r>
              <a:rPr lang="en-US" sz="1750" b="1" dirty="0">
                <a:solidFill>
                  <a:srgbClr val="2A2742"/>
                </a:solidFill>
                <a:latin typeface="Arimo" pitchFamily="34" charset="0"/>
                <a:ea typeface="Arimo" pitchFamily="34" charset="-122"/>
                <a:cs typeface="Arimo" pitchFamily="34" charset="-120"/>
              </a:rPr>
              <a:t>Regresión Ridge</a:t>
            </a:r>
            <a:pPr algn="l" indent="0" marL="0">
              <a:lnSpc>
                <a:spcPts val="2850"/>
              </a:lnSpc>
              <a:buNone/>
            </a:pPr>
            <a:r>
              <a:rPr lang="en-US" sz="1750" dirty="0">
                <a:solidFill>
                  <a:srgbClr val="2A2742"/>
                </a:solidFill>
                <a:latin typeface="Arimo" pitchFamily="34" charset="0"/>
                <a:ea typeface="Arimo" pitchFamily="34" charset="-122"/>
                <a:cs typeface="Arimo" pitchFamily="34" charset="-120"/>
              </a:rPr>
              <a:t>, una técnica de regularización lineal que añade una penalización a los coeficientes grandes; esto es particularmente útil en este contexto para manejar la alta correlación (multicolinealidad) que existe entre algunas variables de entrada, como el área del techo y la altura.</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099072"/>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Metodología</a:t>
            </a:r>
            <a:endParaRPr lang="en-US" sz="4450" dirty="0"/>
          </a:p>
        </p:txBody>
      </p:sp>
      <p:sp>
        <p:nvSpPr>
          <p:cNvPr id="4" name="Text 1"/>
          <p:cNvSpPr/>
          <p:nvPr/>
        </p:nvSpPr>
        <p:spPr>
          <a:xfrm>
            <a:off x="793790" y="3148013"/>
            <a:ext cx="7556421" cy="2982516"/>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2A2742"/>
                </a:solidFill>
                <a:latin typeface="Arimo" pitchFamily="34" charset="0"/>
                <a:ea typeface="Arimo" pitchFamily="34" charset="-122"/>
                <a:cs typeface="Arimo" pitchFamily="34" charset="-120"/>
              </a:rPr>
              <a:t>Validación del modelo:</a:t>
            </a:r>
            <a:pPr algn="l" indent="0" marL="0">
              <a:lnSpc>
                <a:spcPts val="2850"/>
              </a:lnSpc>
              <a:buNone/>
            </a:pPr>
            <a:r>
              <a:rPr lang="en-US" sz="1750" dirty="0">
                <a:solidFill>
                  <a:srgbClr val="2A2742"/>
                </a:solidFill>
                <a:latin typeface="Arimo" pitchFamily="34" charset="0"/>
                <a:ea typeface="Arimo" pitchFamily="34" charset="-122"/>
                <a:cs typeface="Arimo" pitchFamily="34" charset="-120"/>
              </a:rPr>
              <a:t> Para comprobar el rendimiento de generalización de los modelos frente a datos desconocidos, se utilizó la técnica de validación cruzada (cross validation) de 10 pliegues, repitiendo el proceso de entrenamiento y prueba 100 veces con los datos permutados aleatoriamente.</a:t>
            </a:r>
            <a:endParaRPr lang="en-US" sz="1750" dirty="0"/>
          </a:p>
          <a:p>
            <a:pPr algn="l" marL="342900" indent="-342900">
              <a:lnSpc>
                <a:spcPts val="2850"/>
              </a:lnSpc>
              <a:buSzPct val="100000"/>
              <a:buChar char="•"/>
            </a:pPr>
            <a:r>
              <a:rPr lang="en-US" sz="1750" b="1" dirty="0">
                <a:solidFill>
                  <a:srgbClr val="2A2742"/>
                </a:solidFill>
                <a:latin typeface="Arimo" pitchFamily="34" charset="0"/>
                <a:ea typeface="Arimo" pitchFamily="34" charset="-122"/>
                <a:cs typeface="Arimo" pitchFamily="34" charset="-120"/>
              </a:rPr>
              <a:t>Evaluación de errores:</a:t>
            </a:r>
            <a:pPr algn="l" indent="0" marL="0">
              <a:lnSpc>
                <a:spcPts val="2850"/>
              </a:lnSpc>
              <a:buNone/>
            </a:pPr>
            <a:r>
              <a:rPr lang="en-US" sz="1750" dirty="0">
                <a:solidFill>
                  <a:srgbClr val="2A2742"/>
                </a:solidFill>
                <a:latin typeface="Arimo" pitchFamily="34" charset="0"/>
                <a:ea typeface="Arimo" pitchFamily="34" charset="-122"/>
                <a:cs typeface="Arimo" pitchFamily="34" charset="-120"/>
              </a:rPr>
              <a:t> El desempeño final de las predicciones fuera de la muestra se evaluó registrando el Error Absoluto Medio (MAE), el Error Cuadrático Medio (MSE) y el Error Relativo Medio (MRE).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928211"/>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Resultados </a:t>
            </a:r>
            <a:endParaRPr lang="en-US" sz="4450" dirty="0"/>
          </a:p>
        </p:txBody>
      </p:sp>
      <p:sp>
        <p:nvSpPr>
          <p:cNvPr id="3" name="Text 1"/>
          <p:cNvSpPr/>
          <p:nvPr/>
        </p:nvSpPr>
        <p:spPr>
          <a:xfrm>
            <a:off x="793790" y="2090618"/>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Tras el preprocesamiento de los datos y el entrenamiento de los modelos de Regresión Lineal, Regresión Ridge y Regresión Logística, se identificaron los siguientes resultados clave sobre el comportamiento térmico de las edificaciones:</a:t>
            </a:r>
            <a:endParaRPr lang="en-US" sz="1750" dirty="0"/>
          </a:p>
        </p:txBody>
      </p:sp>
      <p:sp>
        <p:nvSpPr>
          <p:cNvPr id="4" name="Text 2"/>
          <p:cNvSpPr/>
          <p:nvPr/>
        </p:nvSpPr>
        <p:spPr>
          <a:xfrm>
            <a:off x="793790" y="3071574"/>
            <a:ext cx="13042821" cy="4229814"/>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2A2742"/>
                </a:solidFill>
                <a:latin typeface="Arimo" pitchFamily="34" charset="0"/>
                <a:ea typeface="Arimo" pitchFamily="34" charset="-122"/>
                <a:cs typeface="Arimo" pitchFamily="34" charset="-120"/>
              </a:rPr>
              <a:t>Impacto crítico de la geometría:</a:t>
            </a:r>
            <a:pPr algn="l" indent="0" marL="0">
              <a:lnSpc>
                <a:spcPts val="2850"/>
              </a:lnSpc>
              <a:buNone/>
            </a:pPr>
            <a:r>
              <a:rPr lang="en-US" sz="1750" dirty="0">
                <a:solidFill>
                  <a:srgbClr val="2A2742"/>
                </a:solidFill>
                <a:latin typeface="Arimo" pitchFamily="34" charset="0"/>
                <a:ea typeface="Arimo" pitchFamily="34" charset="-122"/>
                <a:cs typeface="Arimo" pitchFamily="34" charset="-120"/>
              </a:rPr>
              <a:t> La Compacidad Relativa y la Altura Total son los predictores dominantes del modelo. Los edificios más altos (por ejemplo, de dos niveles o 7 metros) presentan una carga de calefacción significativamente superior frente a los de menor altura.</a:t>
            </a:r>
            <a:endParaRPr lang="en-US" sz="1750" dirty="0"/>
          </a:p>
          <a:p>
            <a:pPr algn="l" marL="342900" indent="-342900">
              <a:lnSpc>
                <a:spcPts val="2850"/>
              </a:lnSpc>
              <a:buSzPct val="100000"/>
              <a:buChar char="•"/>
            </a:pPr>
            <a:r>
              <a:rPr lang="en-US" sz="1750" b="1" dirty="0">
                <a:solidFill>
                  <a:srgbClr val="2A2742"/>
                </a:solidFill>
                <a:latin typeface="Arimo" pitchFamily="34" charset="0"/>
                <a:ea typeface="Arimo" pitchFamily="34" charset="-122"/>
                <a:cs typeface="Arimo" pitchFamily="34" charset="-120"/>
              </a:rPr>
              <a:t>El efecto del acristalamiento:</a:t>
            </a:r>
            <a:pPr algn="l" indent="0" marL="0">
              <a:lnSpc>
                <a:spcPts val="2850"/>
              </a:lnSpc>
              <a:buNone/>
            </a:pPr>
            <a:r>
              <a:rPr lang="en-US" sz="1750" dirty="0">
                <a:solidFill>
                  <a:srgbClr val="2A2742"/>
                </a:solidFill>
                <a:latin typeface="Arimo" pitchFamily="34" charset="0"/>
                <a:ea typeface="Arimo" pitchFamily="34" charset="-122"/>
                <a:cs typeface="Arimo" pitchFamily="34" charset="-120"/>
              </a:rPr>
              <a:t> La variable del área real de vidrio (</a:t>
            </a:r>
            <a:pPr algn="l" indent="0" marL="0">
              <a:lnSpc>
                <a:spcPts val="2850"/>
              </a:lnSpc>
              <a:buNone/>
            </a:pPr>
            <a:r>
              <a:rPr lang="en-US" sz="1750" i="1" dirty="0">
                <a:solidFill>
                  <a:srgbClr val="2A2742"/>
                </a:solidFill>
                <a:latin typeface="Arimo" pitchFamily="34" charset="0"/>
                <a:ea typeface="Arimo" pitchFamily="34" charset="-122"/>
                <a:cs typeface="Arimo" pitchFamily="34" charset="-120"/>
              </a:rPr>
              <a:t>Glazing Area</a:t>
            </a:r>
            <a:pPr algn="l" indent="0" marL="0">
              <a:lnSpc>
                <a:spcPts val="2850"/>
              </a:lnSpc>
              <a:buNone/>
            </a:pPr>
            <a:r>
              <a:rPr lang="en-US" sz="1750" dirty="0">
                <a:solidFill>
                  <a:srgbClr val="2A2742"/>
                </a:solidFill>
                <a:latin typeface="Arimo" pitchFamily="34" charset="0"/>
                <a:ea typeface="Arimo" pitchFamily="34" charset="-122"/>
                <a:cs typeface="Arimo" pitchFamily="34" charset="-120"/>
              </a:rPr>
              <a:t>) mostró una correlación positiva directa con el consumo de energía. El modelo confirma que, térmicamente, el vidrio actúa como un puente menos eficiente que una pared sólida.</a:t>
            </a:r>
            <a:endParaRPr lang="en-US" sz="1750" dirty="0"/>
          </a:p>
          <a:p>
            <a:pPr algn="l" marL="342900" indent="-342900">
              <a:lnSpc>
                <a:spcPts val="2850"/>
              </a:lnSpc>
              <a:buSzPct val="100000"/>
              <a:buChar char="•"/>
            </a:pPr>
            <a:r>
              <a:rPr lang="en-US" sz="1750" b="1" dirty="0">
                <a:solidFill>
                  <a:srgbClr val="2A2742"/>
                </a:solidFill>
                <a:latin typeface="Arimo" pitchFamily="34" charset="0"/>
                <a:ea typeface="Arimo" pitchFamily="34" charset="-122"/>
                <a:cs typeface="Arimo" pitchFamily="34" charset="-120"/>
              </a:rPr>
              <a:t>Orientación y distribución:</a:t>
            </a:r>
            <a:pPr algn="l" indent="0" marL="0">
              <a:lnSpc>
                <a:spcPts val="2850"/>
              </a:lnSpc>
              <a:buNone/>
            </a:pPr>
            <a:r>
              <a:rPr lang="en-US" sz="1750" dirty="0">
                <a:solidFill>
                  <a:srgbClr val="2A2742"/>
                </a:solidFill>
                <a:latin typeface="Arimo" pitchFamily="34" charset="0"/>
                <a:ea typeface="Arimo" pitchFamily="34" charset="-122"/>
                <a:cs typeface="Arimo" pitchFamily="34" charset="-120"/>
              </a:rPr>
              <a:t> Gracias al tratamiento de las variables categóricas (</a:t>
            </a:r>
            <a:pPr algn="l" indent="0" marL="0">
              <a:lnSpc>
                <a:spcPts val="2850"/>
              </a:lnSpc>
              <a:buNone/>
            </a:pPr>
            <a:r>
              <a:rPr lang="en-US" sz="1750" i="1" dirty="0">
                <a:solidFill>
                  <a:srgbClr val="2A2742"/>
                </a:solidFill>
                <a:latin typeface="Arimo" pitchFamily="34" charset="0"/>
                <a:ea typeface="Arimo" pitchFamily="34" charset="-122"/>
                <a:cs typeface="Arimo" pitchFamily="34" charset="-120"/>
              </a:rPr>
              <a:t>One-Hot Encoding</a:t>
            </a:r>
            <a:pPr algn="l" indent="0" marL="0">
              <a:lnSpc>
                <a:spcPts val="2850"/>
              </a:lnSpc>
              <a:buNone/>
            </a:pPr>
            <a:r>
              <a:rPr lang="en-US" sz="1750" dirty="0">
                <a:solidFill>
                  <a:srgbClr val="2A2742"/>
                </a:solidFill>
                <a:latin typeface="Arimo" pitchFamily="34" charset="0"/>
                <a:ea typeface="Arimo" pitchFamily="34" charset="-122"/>
                <a:cs typeface="Arimo" pitchFamily="34" charset="-120"/>
              </a:rPr>
              <a:t>), el modelo detectó que las fachadas orientadas al Norte incrementan la carga de calefacción. Además, una distribución uniforme de las ventanas equilibra mejor el requerimiento térmico frente a diseños que concentran todo el vidrio en una sola fachada.</a:t>
            </a:r>
            <a:endParaRPr lang="en-US" sz="1750" dirty="0"/>
          </a:p>
          <a:p>
            <a:pPr algn="l" marL="342900" indent="-342900">
              <a:lnSpc>
                <a:spcPts val="2850"/>
              </a:lnSpc>
              <a:buSzPct val="100000"/>
              <a:buChar char="•"/>
            </a:pPr>
            <a:r>
              <a:rPr lang="en-US" sz="1750" b="1" dirty="0">
                <a:solidFill>
                  <a:srgbClr val="2A2742"/>
                </a:solidFill>
                <a:latin typeface="Arimo" pitchFamily="34" charset="0"/>
                <a:ea typeface="Arimo" pitchFamily="34" charset="-122"/>
                <a:cs typeface="Arimo" pitchFamily="34" charset="-120"/>
              </a:rPr>
              <a:t>Solución de multicolinealidad:</a:t>
            </a:r>
            <a:pPr algn="l" indent="0" marL="0">
              <a:lnSpc>
                <a:spcPts val="2850"/>
              </a:lnSpc>
              <a:buNone/>
            </a:pPr>
            <a:r>
              <a:rPr lang="en-US" sz="1750" dirty="0">
                <a:solidFill>
                  <a:srgbClr val="2A2742"/>
                </a:solidFill>
                <a:latin typeface="Arimo" pitchFamily="34" charset="0"/>
                <a:ea typeface="Arimo" pitchFamily="34" charset="-122"/>
                <a:cs typeface="Arimo" pitchFamily="34" charset="-120"/>
              </a:rPr>
              <a:t> La implementación de la Regresión Ridge estabilizó los coeficientes del modelo, controlando con éxito la alta correlación encontrada entre variables físicas inversamente proporcionales, como el área de techo y la altura. </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571625"/>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Metricas</a:t>
            </a:r>
            <a:endParaRPr lang="en-US" sz="4450" dirty="0"/>
          </a:p>
        </p:txBody>
      </p:sp>
      <p:sp>
        <p:nvSpPr>
          <p:cNvPr id="3" name="Text 1"/>
          <p:cNvSpPr/>
          <p:nvPr/>
        </p:nvSpPr>
        <p:spPr>
          <a:xfrm>
            <a:off x="793790" y="2734032"/>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Para garantizar la fiabilidad de las predicciones en este conjunto de 768 muestras, se evaluaron los modelos con las siguientes métricas estadísticas rigurosas:</a:t>
            </a:r>
            <a:endParaRPr lang="en-US" sz="1750" dirty="0"/>
          </a:p>
        </p:txBody>
      </p:sp>
      <p:sp>
        <p:nvSpPr>
          <p:cNvPr id="4" name="Text 2"/>
          <p:cNvSpPr/>
          <p:nvPr/>
        </p:nvSpPr>
        <p:spPr>
          <a:xfrm>
            <a:off x="793790" y="3714988"/>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Se utilizó el Error Cuadrático Medio de la Raíz (RMSE) mediante una técnica de Validación Cruzada (K-Fold) con 5 iteraciones.</a:t>
            </a:r>
            <a:endParaRPr lang="en-US" sz="1750" dirty="0"/>
          </a:p>
        </p:txBody>
      </p:sp>
      <p:sp>
        <p:nvSpPr>
          <p:cNvPr id="5" name="Text 3"/>
          <p:cNvSpPr/>
          <p:nvPr/>
        </p:nvSpPr>
        <p:spPr>
          <a:xfrm>
            <a:off x="793790" y="4333042"/>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Esto permitió obtener una estimación del error promedio en las mismas unidades que la variable objetivo (Heating Load), asegurando que el modelo generalice bien y no dependa de una división aleatoria de los datos.</a:t>
            </a:r>
            <a:endParaRPr lang="en-US" sz="1750" dirty="0"/>
          </a:p>
        </p:txBody>
      </p:sp>
      <p:sp>
        <p:nvSpPr>
          <p:cNvPr id="6" name="Text 4"/>
          <p:cNvSpPr/>
          <p:nvPr/>
        </p:nvSpPr>
        <p:spPr>
          <a:xfrm>
            <a:off x="793790" y="5313998"/>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Para evaluar la capacidad del modelo de Regresión Logística al separar edificios "Eficientes" (1) y "No Eficientes" (0), se utilizó el Classification Report, obteniendo métricas clave de Precision, Recall y F1-Score.</a:t>
            </a:r>
            <a:endParaRPr lang="en-US" sz="1750" dirty="0"/>
          </a:p>
        </p:txBody>
      </p:sp>
      <p:sp>
        <p:nvSpPr>
          <p:cNvPr id="7" name="Text 5"/>
          <p:cNvSpPr/>
          <p:nvPr/>
        </p:nvSpPr>
        <p:spPr>
          <a:xfrm>
            <a:off x="793790" y="6294953"/>
            <a:ext cx="13042821"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2026-02-25T02:55:21Z</dcterms:created>
  <dcterms:modified xsi:type="dcterms:W3CDTF">2026-02-25T02:55:21Z</dcterms:modified>
</cp:coreProperties>
</file>